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9" r:id="rId3"/>
    <p:sldId id="358" r:id="rId4"/>
    <p:sldId id="353" r:id="rId5"/>
    <p:sldId id="341" r:id="rId6"/>
    <p:sldId id="350" r:id="rId7"/>
    <p:sldId id="257" r:id="rId8"/>
    <p:sldId id="307" r:id="rId9"/>
    <p:sldId id="294" r:id="rId10"/>
    <p:sldId id="297" r:id="rId11"/>
    <p:sldId id="316" r:id="rId12"/>
    <p:sldId id="354" r:id="rId13"/>
    <p:sldId id="355" r:id="rId14"/>
    <p:sldId id="317" r:id="rId15"/>
    <p:sldId id="318" r:id="rId16"/>
    <p:sldId id="342" r:id="rId17"/>
    <p:sldId id="295" r:id="rId18"/>
    <p:sldId id="343" r:id="rId19"/>
    <p:sldId id="321" r:id="rId20"/>
    <p:sldId id="322" r:id="rId21"/>
    <p:sldId id="326" r:id="rId22"/>
    <p:sldId id="324" r:id="rId23"/>
    <p:sldId id="347" r:id="rId24"/>
    <p:sldId id="346" r:id="rId25"/>
    <p:sldId id="366" r:id="rId26"/>
    <p:sldId id="364" r:id="rId27"/>
    <p:sldId id="327" r:id="rId28"/>
    <p:sldId id="361" r:id="rId29"/>
    <p:sldId id="365" r:id="rId30"/>
    <p:sldId id="298" r:id="rId31"/>
    <p:sldId id="348" r:id="rId32"/>
    <p:sldId id="359" r:id="rId33"/>
    <p:sldId id="360" r:id="rId34"/>
    <p:sldId id="302" r:id="rId35"/>
    <p:sldId id="345" r:id="rId36"/>
    <p:sldId id="362" r:id="rId37"/>
    <p:sldId id="334" r:id="rId38"/>
    <p:sldId id="335" r:id="rId39"/>
    <p:sldId id="336" r:id="rId40"/>
    <p:sldId id="338" r:id="rId41"/>
    <p:sldId id="330" r:id="rId42"/>
    <p:sldId id="340" r:id="rId43"/>
    <p:sldId id="339" r:id="rId44"/>
    <p:sldId id="363" r:id="rId45"/>
    <p:sldId id="314" r:id="rId46"/>
    <p:sldId id="352" r:id="rId47"/>
    <p:sldId id="357" r:id="rId4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B5230B"/>
    <a:srgbClr val="A60202"/>
    <a:srgbClr val="7E1908"/>
    <a:srgbClr val="FFD22F"/>
    <a:srgbClr val="65B444"/>
    <a:srgbClr val="FFCA01"/>
    <a:srgbClr val="FB6969"/>
    <a:srgbClr val="F5811E"/>
    <a:srgbClr val="540C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03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6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B69F-BB31-49A5-8A9E-3E40E3776DE6}" type="datetimeFigureOut">
              <a:rPr lang="es-MX" smtClean="0"/>
              <a:t>21/10/2016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86B1-6334-4600-B4B4-49A01B9069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4543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B69F-BB31-49A5-8A9E-3E40E3776DE6}" type="datetimeFigureOut">
              <a:rPr lang="es-MX" smtClean="0"/>
              <a:t>21/10/2016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86B1-6334-4600-B4B4-49A01B9069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7226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B69F-BB31-49A5-8A9E-3E40E3776DE6}" type="datetimeFigureOut">
              <a:rPr lang="es-MX" smtClean="0"/>
              <a:t>21/10/2016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86B1-6334-4600-B4B4-49A01B9069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1738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B69F-BB31-49A5-8A9E-3E40E3776DE6}" type="datetimeFigureOut">
              <a:rPr lang="es-MX" smtClean="0"/>
              <a:t>21/10/2016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86B1-6334-4600-B4B4-49A01B9069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41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B69F-BB31-49A5-8A9E-3E40E3776DE6}" type="datetimeFigureOut">
              <a:rPr lang="es-MX" smtClean="0"/>
              <a:t>21/10/2016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86B1-6334-4600-B4B4-49A01B9069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919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B69F-BB31-49A5-8A9E-3E40E3776DE6}" type="datetimeFigureOut">
              <a:rPr lang="es-MX" smtClean="0"/>
              <a:t>21/10/2016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86B1-6334-4600-B4B4-49A01B9069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3191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B69F-BB31-49A5-8A9E-3E40E3776DE6}" type="datetimeFigureOut">
              <a:rPr lang="es-MX" smtClean="0"/>
              <a:t>21/10/2016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86B1-6334-4600-B4B4-49A01B9069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4792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B69F-BB31-49A5-8A9E-3E40E3776DE6}" type="datetimeFigureOut">
              <a:rPr lang="es-MX" smtClean="0"/>
              <a:t>21/10/2016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86B1-6334-4600-B4B4-49A01B9069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854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B69F-BB31-49A5-8A9E-3E40E3776DE6}" type="datetimeFigureOut">
              <a:rPr lang="es-MX" smtClean="0"/>
              <a:t>21/10/2016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86B1-6334-4600-B4B4-49A01B9069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9064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B69F-BB31-49A5-8A9E-3E40E3776DE6}" type="datetimeFigureOut">
              <a:rPr lang="es-MX" smtClean="0"/>
              <a:t>21/10/2016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86B1-6334-4600-B4B4-49A01B9069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8290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6B69F-BB31-49A5-8A9E-3E40E3776DE6}" type="datetimeFigureOut">
              <a:rPr lang="es-MX" smtClean="0"/>
              <a:t>21/10/2016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86B1-6334-4600-B4B4-49A01B9069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0404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6B69F-BB31-49A5-8A9E-3E40E3776DE6}" type="datetimeFigureOut">
              <a:rPr lang="es-MX" smtClean="0"/>
              <a:t>21/10/2016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886B1-6334-4600-B4B4-49A01B9069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623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6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5.jpg"/><Relationship Id="rId7" Type="http://schemas.openxmlformats.org/officeDocument/2006/relationships/image" Target="../media/image71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.jpg"/><Relationship Id="rId9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7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5.jpg"/><Relationship Id="rId7" Type="http://schemas.openxmlformats.org/officeDocument/2006/relationships/image" Target="../media/image81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7" Type="http://schemas.openxmlformats.org/officeDocument/2006/relationships/image" Target="../media/image93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jpg"/><Relationship Id="rId4" Type="http://schemas.openxmlformats.org/officeDocument/2006/relationships/image" Target="../media/image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5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10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1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jpeg"/><Relationship Id="rId4" Type="http://schemas.openxmlformats.org/officeDocument/2006/relationships/image" Target="../media/image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5.jpg"/><Relationship Id="rId3" Type="http://schemas.openxmlformats.org/officeDocument/2006/relationships/image" Target="../media/image120.jpeg"/><Relationship Id="rId7" Type="http://schemas.openxmlformats.org/officeDocument/2006/relationships/image" Target="../media/image77.jpeg"/><Relationship Id="rId12" Type="http://schemas.openxmlformats.org/officeDocument/2006/relationships/image" Target="../media/image128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11" Type="http://schemas.openxmlformats.org/officeDocument/2006/relationships/image" Target="../media/image127.jpeg"/><Relationship Id="rId5" Type="http://schemas.openxmlformats.org/officeDocument/2006/relationships/image" Target="../media/image122.jpeg"/><Relationship Id="rId10" Type="http://schemas.openxmlformats.org/officeDocument/2006/relationships/image" Target="../media/image126.jpeg"/><Relationship Id="rId4" Type="http://schemas.openxmlformats.org/officeDocument/2006/relationships/image" Target="../media/image121.jpeg"/><Relationship Id="rId9" Type="http://schemas.openxmlformats.org/officeDocument/2006/relationships/image" Target="../media/image125.jpeg"/><Relationship Id="rId1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5.jpeg"/><Relationship Id="rId7" Type="http://schemas.openxmlformats.org/officeDocument/2006/relationships/image" Target="../media/image6.jpg"/><Relationship Id="rId12" Type="http://schemas.openxmlformats.org/officeDocument/2006/relationships/image" Target="../media/image2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21.jpeg"/><Relationship Id="rId5" Type="http://schemas.openxmlformats.org/officeDocument/2006/relationships/image" Target="../media/image17.jpeg"/><Relationship Id="rId10" Type="http://schemas.openxmlformats.org/officeDocument/2006/relationships/image" Target="../media/image20.jpeg"/><Relationship Id="rId4" Type="http://schemas.openxmlformats.org/officeDocument/2006/relationships/image" Target="../media/image16.jpeg"/><Relationship Id="rId9" Type="http://schemas.openxmlformats.org/officeDocument/2006/relationships/image" Target="../media/image19.jpeg"/><Relationship Id="rId1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/>
          <p:cNvSpPr/>
          <p:nvPr/>
        </p:nvSpPr>
        <p:spPr>
          <a:xfrm>
            <a:off x="4785920" y="2625754"/>
            <a:ext cx="6920917" cy="1774624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8" y="196336"/>
            <a:ext cx="2993082" cy="1995388"/>
          </a:xfrm>
          <a:prstGeom prst="rect">
            <a:avLst/>
          </a:prstGeom>
          <a:effectLst>
            <a:glow rad="101600">
              <a:srgbClr val="7E1908">
                <a:alpha val="60000"/>
              </a:srgbClr>
            </a:glo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8" y="2404990"/>
            <a:ext cx="2993082" cy="1995388"/>
          </a:xfrm>
          <a:prstGeom prst="rect">
            <a:avLst/>
          </a:prstGeom>
          <a:effectLst>
            <a:glow rad="101600">
              <a:schemeClr val="bg1">
                <a:lumMod val="50000"/>
                <a:alpha val="60000"/>
              </a:schemeClr>
            </a:glow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8" y="4613644"/>
            <a:ext cx="2993082" cy="1995388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8" name="CuadroTexto 17"/>
          <p:cNvSpPr txBox="1"/>
          <p:nvPr/>
        </p:nvSpPr>
        <p:spPr>
          <a:xfrm>
            <a:off x="5345007" y="2723255"/>
            <a:ext cx="58027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5400" dirty="0" smtClean="0"/>
              <a:t>Informe de Labores </a:t>
            </a:r>
          </a:p>
          <a:p>
            <a:pPr algn="ctr"/>
            <a:r>
              <a:rPr lang="es-MX" sz="5400" dirty="0" smtClean="0"/>
              <a:t>2016</a:t>
            </a:r>
            <a:endParaRPr lang="es-MX" sz="54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4899170" y="5514512"/>
            <a:ext cx="6694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 smtClean="0"/>
              <a:t>Facultad de Trabajo Social</a:t>
            </a:r>
            <a:endParaRPr lang="es-MX" sz="4400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59" y="470086"/>
            <a:ext cx="3946020" cy="1440989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3492361" y="-9903"/>
            <a:ext cx="918945" cy="6867903"/>
            <a:chOff x="3492361" y="-9903"/>
            <a:chExt cx="918945" cy="6867903"/>
          </a:xfrm>
        </p:grpSpPr>
        <p:sp>
          <p:nvSpPr>
            <p:cNvPr id="25" name="Rectángulo 24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064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1093862" y="460180"/>
            <a:ext cx="6707370" cy="661481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CuadroTexto 13"/>
          <p:cNvSpPr txBox="1"/>
          <p:nvPr/>
        </p:nvSpPr>
        <p:spPr>
          <a:xfrm>
            <a:off x="1093862" y="498532"/>
            <a:ext cx="6898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/>
              <a:t>Evolución de la matrícula escolar por PE </a:t>
            </a:r>
            <a:endParaRPr lang="es-MX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51" y="3869274"/>
            <a:ext cx="4459929" cy="2805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6" name="Grupo 15"/>
          <p:cNvGrpSpPr/>
          <p:nvPr/>
        </p:nvGrpSpPr>
        <p:grpSpPr>
          <a:xfrm>
            <a:off x="2048" y="-9903"/>
            <a:ext cx="918945" cy="6867903"/>
            <a:chOff x="3492361" y="-9903"/>
            <a:chExt cx="918945" cy="6867903"/>
          </a:xfrm>
        </p:grpSpPr>
        <p:sp>
          <p:nvSpPr>
            <p:cNvPr id="21" name="Rectángulo 20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151" y="3984384"/>
            <a:ext cx="3996769" cy="266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9351" y="1303020"/>
            <a:ext cx="108013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1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093862" y="460180"/>
            <a:ext cx="8651500" cy="661481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/>
          <p:cNvSpPr txBox="1"/>
          <p:nvPr/>
        </p:nvSpPr>
        <p:spPr>
          <a:xfrm>
            <a:off x="1058309" y="561012"/>
            <a:ext cx="8466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/>
              <a:t>Alineación del Plan de Estudios al MODELO </a:t>
            </a:r>
            <a:r>
              <a:rPr lang="es-ES_tradnl" sz="3200" dirty="0" smtClean="0"/>
              <a:t>UCOL</a:t>
            </a:r>
            <a:endParaRPr lang="es-MX" sz="3200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48" y="4238571"/>
            <a:ext cx="3547577" cy="2365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6" name="Grupo 25"/>
          <p:cNvGrpSpPr/>
          <p:nvPr/>
        </p:nvGrpSpPr>
        <p:grpSpPr>
          <a:xfrm>
            <a:off x="2048" y="-9903"/>
            <a:ext cx="918945" cy="6867903"/>
            <a:chOff x="3492361" y="-9903"/>
            <a:chExt cx="918945" cy="6867903"/>
          </a:xfrm>
        </p:grpSpPr>
        <p:sp>
          <p:nvSpPr>
            <p:cNvPr id="27" name="Rectángulo 26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28" name="Imagen 2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4" t="10185" r="1024" b="12971"/>
          <a:stretch/>
        </p:blipFill>
        <p:spPr>
          <a:xfrm>
            <a:off x="6565274" y="4238571"/>
            <a:ext cx="4179422" cy="240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CuadroTexto 14"/>
          <p:cNvSpPr txBox="1"/>
          <p:nvPr/>
        </p:nvSpPr>
        <p:spPr>
          <a:xfrm>
            <a:off x="1195839" y="1246619"/>
            <a:ext cx="451433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Modificación del Programa Educativo de Licenciatura en Trabajo </a:t>
            </a:r>
            <a:r>
              <a:rPr lang="es-MX" b="1" dirty="0" smtClean="0"/>
              <a:t>Social </a:t>
            </a:r>
          </a:p>
          <a:p>
            <a:r>
              <a:rPr lang="es-MX" b="1" dirty="0" smtClean="0"/>
              <a:t>agosto 2016 T503 </a:t>
            </a:r>
          </a:p>
          <a:p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/>
              <a:t>Integración </a:t>
            </a:r>
            <a:r>
              <a:rPr lang="es-MX" sz="1600" dirty="0"/>
              <a:t>de un  Comité y participación del personal docente.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/>
              <a:t>Plan vigente desde el </a:t>
            </a:r>
            <a:r>
              <a:rPr lang="es-MX" sz="1600" dirty="0" smtClean="0"/>
              <a:t>2003.</a:t>
            </a:r>
            <a:endParaRPr lang="es-MX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/>
              <a:t>Asesoría de la Dirección General de Educación </a:t>
            </a:r>
            <a:r>
              <a:rPr lang="es-MX" sz="1600" dirty="0" smtClean="0"/>
              <a:t>Superior. </a:t>
            </a:r>
            <a:endParaRPr lang="es-MX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/>
              <a:t>Basado en el MODELO UCOL</a:t>
            </a:r>
            <a:r>
              <a:rPr lang="es-MX" sz="1600" dirty="0"/>
              <a:t>.</a:t>
            </a:r>
            <a:endParaRPr lang="es-MX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/>
              <a:t>Aprobación </a:t>
            </a:r>
            <a:r>
              <a:rPr lang="es-ES" sz="1600" dirty="0"/>
              <a:t>por el Consejo </a:t>
            </a:r>
            <a:r>
              <a:rPr lang="es-ES" sz="1600" dirty="0" smtClean="0"/>
              <a:t>Técnico.</a:t>
            </a:r>
            <a:endParaRPr lang="es-MX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2"/>
          <a:stretch/>
        </p:blipFill>
        <p:spPr>
          <a:xfrm>
            <a:off x="6565274" y="1326456"/>
            <a:ext cx="4163686" cy="2753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607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o 25"/>
          <p:cNvGrpSpPr/>
          <p:nvPr/>
        </p:nvGrpSpPr>
        <p:grpSpPr>
          <a:xfrm>
            <a:off x="2048" y="-9903"/>
            <a:ext cx="918945" cy="6867903"/>
            <a:chOff x="3492361" y="-9903"/>
            <a:chExt cx="918945" cy="6867903"/>
          </a:xfrm>
        </p:grpSpPr>
        <p:sp>
          <p:nvSpPr>
            <p:cNvPr id="27" name="Rectángulo 26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28" name="Imagen 27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90680"/>
            <a:ext cx="10271760" cy="6129920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1311238" y="6187440"/>
            <a:ext cx="9204362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Rectángulo 19"/>
          <p:cNvSpPr/>
          <p:nvPr/>
        </p:nvSpPr>
        <p:spPr>
          <a:xfrm>
            <a:off x="10441025" y="6416040"/>
            <a:ext cx="929640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986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85301" y="2308890"/>
            <a:ext cx="4632960" cy="3696116"/>
          </a:xfrm>
        </p:spPr>
        <p:txBody>
          <a:bodyPr>
            <a:normAutofit/>
          </a:bodyPr>
          <a:lstStyle/>
          <a:p>
            <a:pPr algn="just"/>
            <a:r>
              <a:rPr lang="es-MX" sz="2000" b="1" dirty="0" smtClean="0"/>
              <a:t>Objetivo</a:t>
            </a:r>
            <a:r>
              <a:rPr lang="es-MX" sz="2000" dirty="0" smtClean="0"/>
              <a:t>: Formar Maestros en Gerontología, capaces de analizar explicar y comprender las necesidades de los Adultos mayores en términos de sus problemáticas y potencialidades diferenciando el envejecimiento normal y patológico.</a:t>
            </a:r>
          </a:p>
          <a:p>
            <a:pPr algn="just"/>
            <a:r>
              <a:rPr lang="es-MX" sz="2000" dirty="0" smtClean="0"/>
              <a:t>Comité Interdisciplinario.</a:t>
            </a:r>
          </a:p>
          <a:p>
            <a:pPr algn="just"/>
            <a:r>
              <a:rPr lang="es-MX" sz="2000" dirty="0" smtClean="0"/>
              <a:t>Coordinado por nuestra Facultad.</a:t>
            </a:r>
          </a:p>
          <a:p>
            <a:pPr algn="just"/>
            <a:r>
              <a:rPr lang="es-MX" sz="2000" dirty="0" smtClean="0"/>
              <a:t>Alumnado de áreas Sociales, Humanidades, salud y otras.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408" y="2308890"/>
            <a:ext cx="5587592" cy="3984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upo 4"/>
          <p:cNvGrpSpPr/>
          <p:nvPr/>
        </p:nvGrpSpPr>
        <p:grpSpPr>
          <a:xfrm>
            <a:off x="2048" y="-9903"/>
            <a:ext cx="918945" cy="6867903"/>
            <a:chOff x="3492361" y="-9903"/>
            <a:chExt cx="918945" cy="6867903"/>
          </a:xfrm>
        </p:grpSpPr>
        <p:sp>
          <p:nvSpPr>
            <p:cNvPr id="6" name="Rectángulo 5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sp>
        <p:nvSpPr>
          <p:cNvPr id="10" name="Rectángulo 9"/>
          <p:cNvSpPr/>
          <p:nvPr/>
        </p:nvSpPr>
        <p:spPr>
          <a:xfrm>
            <a:off x="1109102" y="460180"/>
            <a:ext cx="8857858" cy="1324262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5301" y="518851"/>
            <a:ext cx="9848459" cy="1325563"/>
          </a:xfrm>
        </p:spPr>
        <p:txBody>
          <a:bodyPr/>
          <a:lstStyle/>
          <a:p>
            <a:r>
              <a:rPr lang="es-MX" dirty="0" smtClean="0"/>
              <a:t>Creación del Programa Educativo de la Maestría en Gerontología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6331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1267235" y="1398168"/>
            <a:ext cx="50696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2005 Acreditación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2010 Re acreditación del PE de LTS.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2016 Se culmina el informe de autoevaluación para el organismo Evaluador  Asociación para la Acreditación y Certificación en Ciencias Sociales A.C. ACCECISO.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707" y="530538"/>
            <a:ext cx="4340985" cy="2893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n 23"/>
          <p:cNvPicPr/>
          <p:nvPr/>
        </p:nvPicPr>
        <p:blipFill rotWithShape="1">
          <a:blip r:embed="rId3"/>
          <a:srcRect l="17218" t="12698" r="63880" b="4369"/>
          <a:stretch/>
        </p:blipFill>
        <p:spPr bwMode="auto">
          <a:xfrm rot="5400000">
            <a:off x="2237748" y="2682294"/>
            <a:ext cx="2751541" cy="42360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6" name="Grupo 15"/>
          <p:cNvGrpSpPr/>
          <p:nvPr/>
        </p:nvGrpSpPr>
        <p:grpSpPr>
          <a:xfrm>
            <a:off x="2048" y="-9903"/>
            <a:ext cx="918945" cy="6867903"/>
            <a:chOff x="3492361" y="-9903"/>
            <a:chExt cx="918945" cy="6867903"/>
          </a:xfrm>
        </p:grpSpPr>
        <p:sp>
          <p:nvSpPr>
            <p:cNvPr id="17" name="Rectángulo 16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sp>
        <p:nvSpPr>
          <p:cNvPr id="20" name="Rectángulo 19"/>
          <p:cNvSpPr/>
          <p:nvPr/>
        </p:nvSpPr>
        <p:spPr>
          <a:xfrm>
            <a:off x="1093862" y="460180"/>
            <a:ext cx="5002138" cy="661481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/>
          <p:cNvSpPr txBox="1"/>
          <p:nvPr/>
        </p:nvSpPr>
        <p:spPr>
          <a:xfrm>
            <a:off x="1270782" y="498532"/>
            <a:ext cx="4999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/>
              <a:t>Evaluación externa de los PE </a:t>
            </a:r>
            <a:endParaRPr lang="es-MX" sz="3200" dirty="0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965" y="3600375"/>
            <a:ext cx="4372727" cy="2915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946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093862" y="460180"/>
            <a:ext cx="10875716" cy="661481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/>
          <p:cNvSpPr txBox="1"/>
          <p:nvPr/>
        </p:nvSpPr>
        <p:spPr>
          <a:xfrm>
            <a:off x="1192602" y="542849"/>
            <a:ext cx="10999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/>
              <a:t>Evolución de indicadores de procesos y resultados académicos</a:t>
            </a:r>
            <a:endParaRPr lang="es-MX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75" t="2062" r="196" b="1209"/>
          <a:stretch/>
        </p:blipFill>
        <p:spPr>
          <a:xfrm>
            <a:off x="2459648" y="1707313"/>
            <a:ext cx="8171936" cy="14004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204" y="3269481"/>
            <a:ext cx="4240696" cy="3180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0" name="Grupo 19"/>
          <p:cNvGrpSpPr/>
          <p:nvPr/>
        </p:nvGrpSpPr>
        <p:grpSpPr>
          <a:xfrm>
            <a:off x="2048" y="-9903"/>
            <a:ext cx="918945" cy="6867903"/>
            <a:chOff x="3492361" y="-9903"/>
            <a:chExt cx="918945" cy="6867903"/>
          </a:xfrm>
        </p:grpSpPr>
        <p:sp>
          <p:nvSpPr>
            <p:cNvPr id="21" name="Rectángulo 20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720" y="3304651"/>
            <a:ext cx="4638456" cy="3092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600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0" y="2837314"/>
            <a:ext cx="3745523" cy="2105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977" y="833498"/>
            <a:ext cx="8229600" cy="16764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136" y="4387961"/>
            <a:ext cx="3735281" cy="2100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04" y="2861483"/>
            <a:ext cx="4075842" cy="2717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0" name="Grupo 19"/>
          <p:cNvGrpSpPr/>
          <p:nvPr/>
        </p:nvGrpSpPr>
        <p:grpSpPr>
          <a:xfrm>
            <a:off x="2048" y="-9903"/>
            <a:ext cx="918945" cy="6867903"/>
            <a:chOff x="3492361" y="-9903"/>
            <a:chExt cx="918945" cy="6867903"/>
          </a:xfrm>
        </p:grpSpPr>
        <p:sp>
          <p:nvSpPr>
            <p:cNvPr id="21" name="Rectángulo 20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509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570" y="1648051"/>
            <a:ext cx="6610350" cy="360045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153331" y="1672405"/>
            <a:ext cx="30827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/>
              <a:t>En los últimos años se ha incrementado la tasa de aprobación del Examen General de Egreso de la Licenciatura EGEL.</a:t>
            </a:r>
          </a:p>
          <a:p>
            <a:pPr algn="just"/>
            <a:r>
              <a:rPr lang="es-MX" sz="2400" dirty="0"/>
              <a:t>Comparando 2013 con 2016 se observa un incremento del </a:t>
            </a:r>
            <a:r>
              <a:rPr lang="es-MX" sz="2400" b="1" dirty="0"/>
              <a:t>13.4%</a:t>
            </a:r>
            <a:endParaRPr lang="es-MX" sz="2400" dirty="0"/>
          </a:p>
        </p:txBody>
      </p:sp>
      <p:grpSp>
        <p:nvGrpSpPr>
          <p:cNvPr id="13" name="Grupo 12"/>
          <p:cNvGrpSpPr/>
          <p:nvPr/>
        </p:nvGrpSpPr>
        <p:grpSpPr>
          <a:xfrm>
            <a:off x="2048" y="-9903"/>
            <a:ext cx="918945" cy="6867903"/>
            <a:chOff x="3492361" y="-9903"/>
            <a:chExt cx="918945" cy="6867903"/>
          </a:xfrm>
        </p:grpSpPr>
        <p:sp>
          <p:nvSpPr>
            <p:cNvPr id="22" name="Rectángulo 21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23" name="Imagen 2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grpSp>
        <p:nvGrpSpPr>
          <p:cNvPr id="2" name="Grupo 1"/>
          <p:cNvGrpSpPr/>
          <p:nvPr/>
        </p:nvGrpSpPr>
        <p:grpSpPr>
          <a:xfrm>
            <a:off x="6063392" y="2429643"/>
            <a:ext cx="3619104" cy="1741584"/>
            <a:chOff x="5987192" y="2677812"/>
            <a:chExt cx="3619104" cy="1741584"/>
          </a:xfrm>
        </p:grpSpPr>
        <p:sp>
          <p:nvSpPr>
            <p:cNvPr id="4" name="CuadroTexto 3"/>
            <p:cNvSpPr txBox="1"/>
            <p:nvPr/>
          </p:nvSpPr>
          <p:spPr>
            <a:xfrm>
              <a:off x="9187592" y="267781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52</a:t>
              </a:r>
              <a:endParaRPr lang="es-MX" dirty="0"/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8127142" y="372556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46</a:t>
              </a:r>
              <a:endParaRPr lang="es-MX" dirty="0"/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7073042" y="36055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43</a:t>
              </a:r>
              <a:endParaRPr lang="es-MX" dirty="0"/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5987192" y="40500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41</a:t>
              </a:r>
              <a:endParaRPr lang="es-MX" dirty="0"/>
            </a:p>
          </p:txBody>
        </p:sp>
      </p:grpSp>
    </p:spTree>
    <p:extLst>
      <p:ext uri="{BB962C8B-B14F-4D97-AF65-F5344CB8AC3E}">
        <p14:creationId xmlns:p14="http://schemas.microsoft.com/office/powerpoint/2010/main" val="255346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2"/>
          <a:stretch/>
        </p:blipFill>
        <p:spPr>
          <a:xfrm>
            <a:off x="1196033" y="2365828"/>
            <a:ext cx="5457553" cy="2614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26" y="3168199"/>
            <a:ext cx="4856024" cy="323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Grupo 12"/>
          <p:cNvGrpSpPr/>
          <p:nvPr/>
        </p:nvGrpSpPr>
        <p:grpSpPr>
          <a:xfrm>
            <a:off x="2048" y="-9903"/>
            <a:ext cx="918945" cy="6867903"/>
            <a:chOff x="3492361" y="-9903"/>
            <a:chExt cx="918945" cy="6867903"/>
          </a:xfrm>
        </p:grpSpPr>
        <p:sp>
          <p:nvSpPr>
            <p:cNvPr id="20" name="Rectángulo 19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r="403" b="21093"/>
          <a:stretch/>
        </p:blipFill>
        <p:spPr>
          <a:xfrm>
            <a:off x="1165558" y="367863"/>
            <a:ext cx="8148992" cy="181131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/>
          <a:srcRect l="69071" t="26672" r="597" b="19173"/>
          <a:stretch/>
        </p:blipFill>
        <p:spPr>
          <a:xfrm>
            <a:off x="9459016" y="826841"/>
            <a:ext cx="1719000" cy="1428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689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653117"/>
              </p:ext>
            </p:extLst>
          </p:nvPr>
        </p:nvGraphicFramePr>
        <p:xfrm>
          <a:off x="1314940" y="2192908"/>
          <a:ext cx="3759567" cy="2827900"/>
        </p:xfrm>
        <a:graphic>
          <a:graphicData uri="http://schemas.openxmlformats.org/drawingml/2006/table">
            <a:tbl>
              <a:tblPr/>
              <a:tblGrid>
                <a:gridCol w="2177416"/>
                <a:gridCol w="1582151"/>
              </a:tblGrid>
              <a:tr h="256904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MX" sz="1500" b="1" dirty="0">
                          <a:solidFill>
                            <a:srgbClr val="FFFFFF"/>
                          </a:solidFill>
                          <a:effectLst/>
                        </a:rPr>
                        <a:t>Becas otorgadas a estudiantes de Licenciatura</a:t>
                      </a:r>
                    </a:p>
                  </a:txBody>
                  <a:tcPr marL="23497" marR="23497" marT="15665" marB="156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6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5690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500" b="1" dirty="0">
                          <a:effectLst/>
                        </a:rPr>
                        <a:t>Beca</a:t>
                      </a:r>
                    </a:p>
                  </a:txBody>
                  <a:tcPr marL="23497" marR="23497" marT="15665" marB="156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500" b="1">
                          <a:effectLst/>
                        </a:rPr>
                        <a:t>No. de Becados</a:t>
                      </a:r>
                    </a:p>
                  </a:txBody>
                  <a:tcPr marL="23497" marR="23497" marT="15665" marB="156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99"/>
                    </a:solidFill>
                  </a:tcPr>
                </a:tc>
              </a:tr>
              <a:tr h="25690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500" b="0" dirty="0">
                          <a:effectLst/>
                        </a:rPr>
                        <a:t>Coca Cola </a:t>
                      </a:r>
                    </a:p>
                  </a:txBody>
                  <a:tcPr marL="23497" marR="23497" marT="15665" marB="156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500" b="0" dirty="0">
                          <a:effectLst/>
                        </a:rPr>
                        <a:t>13</a:t>
                      </a:r>
                    </a:p>
                  </a:txBody>
                  <a:tcPr marL="23497" marR="23497" marT="15665" marB="156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690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500" b="0" dirty="0">
                          <a:effectLst/>
                        </a:rPr>
                        <a:t>Excelencia</a:t>
                      </a:r>
                    </a:p>
                  </a:txBody>
                  <a:tcPr marL="23497" marR="23497" marT="15665" marB="156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500" b="0" dirty="0">
                          <a:effectLst/>
                        </a:rPr>
                        <a:t>4</a:t>
                      </a:r>
                    </a:p>
                  </a:txBody>
                  <a:tcPr marL="23497" marR="23497" marT="15665" marB="156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690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500" b="0" dirty="0">
                          <a:effectLst/>
                        </a:rPr>
                        <a:t>Tasa 0 </a:t>
                      </a:r>
                      <a:r>
                        <a:rPr lang="es-MX" sz="1500" b="0" dirty="0" smtClean="0">
                          <a:effectLst/>
                        </a:rPr>
                        <a:t>(Clausula </a:t>
                      </a:r>
                      <a:r>
                        <a:rPr lang="es-MX" sz="1500" b="0" dirty="0">
                          <a:effectLst/>
                        </a:rPr>
                        <a:t>100)</a:t>
                      </a:r>
                    </a:p>
                  </a:txBody>
                  <a:tcPr marL="23497" marR="23497" marT="15665" marB="156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500" b="0" dirty="0">
                          <a:effectLst/>
                        </a:rPr>
                        <a:t>13</a:t>
                      </a:r>
                    </a:p>
                  </a:txBody>
                  <a:tcPr marL="23497" marR="23497" marT="15665" marB="156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690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500" b="0" dirty="0">
                          <a:effectLst/>
                        </a:rPr>
                        <a:t>Madres Jefas de Familia</a:t>
                      </a:r>
                    </a:p>
                  </a:txBody>
                  <a:tcPr marL="23497" marR="23497" marT="15665" marB="156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500" b="0" dirty="0">
                          <a:effectLst/>
                        </a:rPr>
                        <a:t>2</a:t>
                      </a:r>
                    </a:p>
                  </a:txBody>
                  <a:tcPr marL="23497" marR="23497" marT="15665" marB="156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690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500" b="0" dirty="0">
                          <a:effectLst/>
                        </a:rPr>
                        <a:t>Manutención</a:t>
                      </a:r>
                    </a:p>
                  </a:txBody>
                  <a:tcPr marL="23497" marR="23497" marT="15665" marB="156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500" b="0" dirty="0">
                          <a:effectLst/>
                        </a:rPr>
                        <a:t>150</a:t>
                      </a:r>
                    </a:p>
                  </a:txBody>
                  <a:tcPr marL="23497" marR="23497" marT="15665" marB="156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690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500" b="0" dirty="0" smtClean="0">
                          <a:effectLst/>
                        </a:rPr>
                        <a:t>Apoya tu transporte</a:t>
                      </a:r>
                      <a:endParaRPr lang="es-MX" sz="1500" b="0" dirty="0">
                        <a:effectLst/>
                      </a:endParaRPr>
                    </a:p>
                  </a:txBody>
                  <a:tcPr marL="23497" marR="23497" marT="15665" marB="156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500" b="0" dirty="0">
                          <a:effectLst/>
                        </a:rPr>
                        <a:t>14</a:t>
                      </a:r>
                    </a:p>
                  </a:txBody>
                  <a:tcPr marL="23497" marR="23497" marT="15665" marB="156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247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500" b="0" dirty="0">
                          <a:effectLst/>
                        </a:rPr>
                        <a:t>Fundación </a:t>
                      </a:r>
                      <a:r>
                        <a:rPr lang="es-MX" sz="1500" b="0" dirty="0" smtClean="0">
                          <a:effectLst/>
                        </a:rPr>
                        <a:t>UCOL(beca </a:t>
                      </a:r>
                      <a:r>
                        <a:rPr lang="es-MX" sz="1500" b="0" dirty="0">
                          <a:effectLst/>
                        </a:rPr>
                        <a:t>de </a:t>
                      </a:r>
                      <a:r>
                        <a:rPr lang="es-MX" sz="1500" b="0" dirty="0" smtClean="0">
                          <a:effectLst/>
                        </a:rPr>
                        <a:t>inscripción)</a:t>
                      </a:r>
                      <a:endParaRPr lang="es-MX" sz="1500" b="0" dirty="0">
                        <a:effectLst/>
                      </a:endParaRPr>
                    </a:p>
                  </a:txBody>
                  <a:tcPr marL="23497" marR="23497" marT="15665" marB="156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500" b="0" dirty="0">
                          <a:effectLst/>
                        </a:rPr>
                        <a:t>2</a:t>
                      </a:r>
                    </a:p>
                  </a:txBody>
                  <a:tcPr marL="23497" marR="23497" marT="15665" marB="156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690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500" b="1" dirty="0" smtClean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s-MX" sz="15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3497" marR="23497" marT="15665" marB="156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500" b="1" dirty="0" smtClean="0">
                          <a:effectLst/>
                        </a:rPr>
                        <a:t>198</a:t>
                      </a:r>
                      <a:endParaRPr lang="es-MX" sz="1500" b="1" dirty="0">
                        <a:effectLst/>
                      </a:endParaRPr>
                    </a:p>
                  </a:txBody>
                  <a:tcPr marL="23497" marR="23497" marT="15665" marB="1566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1663646" y="5222554"/>
            <a:ext cx="29311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dirty="0"/>
              <a:t>El </a:t>
            </a:r>
            <a:r>
              <a:rPr lang="es-MX" b="1" dirty="0"/>
              <a:t>55.61%</a:t>
            </a:r>
            <a:r>
              <a:rPr lang="es-MX" dirty="0"/>
              <a:t> de los estudiantes </a:t>
            </a:r>
            <a:endParaRPr lang="es-MX" dirty="0" smtClean="0"/>
          </a:p>
          <a:p>
            <a:pPr algn="ctr"/>
            <a:r>
              <a:rPr lang="es-MX" dirty="0" smtClean="0"/>
              <a:t>reciben </a:t>
            </a:r>
            <a:r>
              <a:rPr lang="es-MX" dirty="0"/>
              <a:t>apoyo económico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2048" y="-9903"/>
            <a:ext cx="918945" cy="6867903"/>
            <a:chOff x="3492361" y="-9903"/>
            <a:chExt cx="918945" cy="6867903"/>
          </a:xfrm>
        </p:grpSpPr>
        <p:sp>
          <p:nvSpPr>
            <p:cNvPr id="20" name="Rectángulo 19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sp>
        <p:nvSpPr>
          <p:cNvPr id="12" name="Rectángulo 11"/>
          <p:cNvSpPr/>
          <p:nvPr/>
        </p:nvSpPr>
        <p:spPr>
          <a:xfrm>
            <a:off x="1093862" y="460180"/>
            <a:ext cx="6084606" cy="661481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uadroTexto 5"/>
          <p:cNvSpPr txBox="1"/>
          <p:nvPr/>
        </p:nvSpPr>
        <p:spPr>
          <a:xfrm>
            <a:off x="1192871" y="492434"/>
            <a:ext cx="4334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Atención a estudiantes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421" y="1866090"/>
            <a:ext cx="6541562" cy="3679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821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2048" y="-9903"/>
            <a:ext cx="918945" cy="6867903"/>
            <a:chOff x="3492361" y="-9903"/>
            <a:chExt cx="918945" cy="6867903"/>
          </a:xfrm>
        </p:grpSpPr>
        <p:sp>
          <p:nvSpPr>
            <p:cNvPr id="14" name="Rectángulo 13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pic>
        <p:nvPicPr>
          <p:cNvPr id="19" name="Imagen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144" y="573055"/>
            <a:ext cx="8554425" cy="570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873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1186331" y="420937"/>
            <a:ext cx="1527418" cy="661481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/>
          <p:cNvSpPr txBox="1"/>
          <p:nvPr/>
        </p:nvSpPr>
        <p:spPr>
          <a:xfrm>
            <a:off x="1352857" y="459289"/>
            <a:ext cx="1430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Tutoría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896" y="1237408"/>
            <a:ext cx="9571981" cy="218712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835" y="3581166"/>
            <a:ext cx="3532130" cy="2649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006" y="3597105"/>
            <a:ext cx="4001124" cy="2667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upo 13"/>
          <p:cNvGrpSpPr/>
          <p:nvPr/>
        </p:nvGrpSpPr>
        <p:grpSpPr>
          <a:xfrm>
            <a:off x="2048" y="-9903"/>
            <a:ext cx="918945" cy="6867903"/>
            <a:chOff x="3492361" y="-9903"/>
            <a:chExt cx="918945" cy="6867903"/>
          </a:xfrm>
        </p:grpSpPr>
        <p:sp>
          <p:nvSpPr>
            <p:cNvPr id="15" name="Rectángulo 14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804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1093862" y="536886"/>
            <a:ext cx="3939457" cy="584775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uadroTexto 5"/>
          <p:cNvSpPr txBox="1"/>
          <p:nvPr/>
        </p:nvSpPr>
        <p:spPr>
          <a:xfrm>
            <a:off x="1213994" y="522419"/>
            <a:ext cx="3852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Orientación Educativa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-6190" y="-9903"/>
            <a:ext cx="918945" cy="6867903"/>
            <a:chOff x="3492361" y="-9903"/>
            <a:chExt cx="918945" cy="6867903"/>
          </a:xfrm>
        </p:grpSpPr>
        <p:sp>
          <p:nvSpPr>
            <p:cNvPr id="8" name="Rectángulo 7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274" y="1332666"/>
            <a:ext cx="3685051" cy="2763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301" y="3672577"/>
            <a:ext cx="3974941" cy="2892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41" y="1331832"/>
            <a:ext cx="4187350" cy="2791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788" y="3672577"/>
            <a:ext cx="4331453" cy="2887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490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554" y="1015486"/>
            <a:ext cx="3596442" cy="239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249" y="3931172"/>
            <a:ext cx="3654747" cy="2436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upo 14"/>
          <p:cNvGrpSpPr/>
          <p:nvPr/>
        </p:nvGrpSpPr>
        <p:grpSpPr>
          <a:xfrm>
            <a:off x="-6190" y="-9903"/>
            <a:ext cx="918945" cy="6867903"/>
            <a:chOff x="3492361" y="-9903"/>
            <a:chExt cx="918945" cy="6867903"/>
          </a:xfrm>
        </p:grpSpPr>
        <p:sp>
          <p:nvSpPr>
            <p:cNvPr id="16" name="Rectángulo 15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pic>
        <p:nvPicPr>
          <p:cNvPr id="19" name="Imagen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77" y="3931172"/>
            <a:ext cx="3779798" cy="2519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ángulo 11"/>
          <p:cNvSpPr/>
          <p:nvPr/>
        </p:nvSpPr>
        <p:spPr>
          <a:xfrm>
            <a:off x="1093862" y="460180"/>
            <a:ext cx="3931219" cy="661481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uadroTexto 5"/>
          <p:cNvSpPr txBox="1"/>
          <p:nvPr/>
        </p:nvSpPr>
        <p:spPr>
          <a:xfrm>
            <a:off x="1275645" y="503934"/>
            <a:ext cx="3567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Educación Continua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220433" y="1284421"/>
            <a:ext cx="65634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dirty="0" smtClean="0"/>
              <a:t>Cada año se realiza el Foro de Práctica Integrativa y Semanas Culturales con participación de ponentes Nacionales y egresados.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dirty="0" smtClean="0"/>
              <a:t>2015, Se organizó el Encuentro Nacional e Internacional de Investigación, de la Red Nacional de Instituciones de Educación Superior en Trabajo Social RENIETS.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dirty="0" smtClean="0"/>
              <a:t>Realización de Cursos, Talleres y Conferencias para formación académica de los estudiantes.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_tradnl" sz="2000" dirty="0" smtClean="0"/>
          </a:p>
        </p:txBody>
      </p:sp>
    </p:spTree>
    <p:extLst>
      <p:ext uri="{BB962C8B-B14F-4D97-AF65-F5344CB8AC3E}">
        <p14:creationId xmlns:p14="http://schemas.microsoft.com/office/powerpoint/2010/main" val="183195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44" y="3545160"/>
            <a:ext cx="4670733" cy="3113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619" y="5454"/>
            <a:ext cx="5309558" cy="3539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upo 13"/>
          <p:cNvGrpSpPr/>
          <p:nvPr/>
        </p:nvGrpSpPr>
        <p:grpSpPr>
          <a:xfrm>
            <a:off x="-6190" y="-9903"/>
            <a:ext cx="918945" cy="6867903"/>
            <a:chOff x="3492361" y="-9903"/>
            <a:chExt cx="918945" cy="6867903"/>
          </a:xfrm>
        </p:grpSpPr>
        <p:sp>
          <p:nvSpPr>
            <p:cNvPr id="15" name="Rectángulo 14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17" y="2028464"/>
            <a:ext cx="5594738" cy="2792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/>
          <p:cNvSpPr txBox="1"/>
          <p:nvPr/>
        </p:nvSpPr>
        <p:spPr>
          <a:xfrm>
            <a:off x="1602419" y="1382133"/>
            <a:ext cx="4670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Videoconferencia con las Universidades de Tamaulipas y la UNAM 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08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440" y="1297470"/>
            <a:ext cx="3650158" cy="2048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upo 10"/>
          <p:cNvGrpSpPr/>
          <p:nvPr/>
        </p:nvGrpSpPr>
        <p:grpSpPr>
          <a:xfrm>
            <a:off x="2048" y="-9903"/>
            <a:ext cx="918945" cy="6867903"/>
            <a:chOff x="3492361" y="-9903"/>
            <a:chExt cx="918945" cy="6867903"/>
          </a:xfrm>
        </p:grpSpPr>
        <p:sp>
          <p:nvSpPr>
            <p:cNvPr id="12" name="Rectángulo 11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31165" y="1321377"/>
            <a:ext cx="3673019" cy="2060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440" y="3697256"/>
            <a:ext cx="3487459" cy="2324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590" y="1363554"/>
            <a:ext cx="3341640" cy="2060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899" y="3739938"/>
            <a:ext cx="3359412" cy="2239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ángulo 14"/>
          <p:cNvSpPr/>
          <p:nvPr/>
        </p:nvSpPr>
        <p:spPr>
          <a:xfrm>
            <a:off x="1071111" y="256907"/>
            <a:ext cx="6229576" cy="584775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CuadroTexto 15"/>
          <p:cNvSpPr txBox="1"/>
          <p:nvPr/>
        </p:nvSpPr>
        <p:spPr>
          <a:xfrm>
            <a:off x="1147097" y="240183"/>
            <a:ext cx="655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smtClean="0"/>
              <a:t>Escenarios de Prácticas</a:t>
            </a:r>
            <a:endParaRPr lang="es-MX" sz="3200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16" y="3862047"/>
            <a:ext cx="3394472" cy="2262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977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2048" y="-9903"/>
            <a:ext cx="918945" cy="6867903"/>
            <a:chOff x="3492361" y="-9903"/>
            <a:chExt cx="918945" cy="6867903"/>
          </a:xfrm>
        </p:grpSpPr>
        <p:sp>
          <p:nvSpPr>
            <p:cNvPr id="12" name="Rectángulo 11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sp>
        <p:nvSpPr>
          <p:cNvPr id="15" name="Rectángulo 14"/>
          <p:cNvSpPr/>
          <p:nvPr/>
        </p:nvSpPr>
        <p:spPr>
          <a:xfrm>
            <a:off x="1071111" y="256907"/>
            <a:ext cx="4886344" cy="584775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CuadroTexto 15"/>
          <p:cNvSpPr txBox="1"/>
          <p:nvPr/>
        </p:nvSpPr>
        <p:spPr>
          <a:xfrm>
            <a:off x="1147097" y="240183"/>
            <a:ext cx="429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smtClean="0"/>
              <a:t>Sala de Lectura</a:t>
            </a:r>
            <a:endParaRPr lang="es-MX" sz="3200" dirty="0"/>
          </a:p>
        </p:txBody>
      </p:sp>
      <p:sp>
        <p:nvSpPr>
          <p:cNvPr id="2" name="Rectángulo 1"/>
          <p:cNvSpPr/>
          <p:nvPr/>
        </p:nvSpPr>
        <p:spPr>
          <a:xfrm>
            <a:off x="1800705" y="1059371"/>
            <a:ext cx="5583769" cy="2614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400"/>
              </a:spcAft>
            </a:pPr>
            <a:r>
              <a:rPr lang="es-MX" sz="1600" b="1" dirty="0" smtClean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Pretende lograr:</a:t>
            </a:r>
            <a:endParaRPr lang="es-E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indent="-179388" algn="just">
              <a:lnSpc>
                <a:spcPct val="115000"/>
              </a:lnSpc>
              <a:spcAft>
                <a:spcPts val="400"/>
              </a:spcAft>
            </a:pPr>
            <a:r>
              <a:rPr lang="es-MX" sz="1600" b="1" dirty="0" smtClean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es-MX" sz="1600" dirty="0" smtClean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Toma </a:t>
            </a:r>
            <a:r>
              <a:rPr lang="es-MX" sz="1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 Conciencia y Transformación </a:t>
            </a:r>
            <a:r>
              <a:rPr lang="es-MX" sz="1600" dirty="0" smtClean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 </a:t>
            </a:r>
            <a:r>
              <a:rPr lang="es-MX" sz="1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la comunidad estudiantil </a:t>
            </a:r>
            <a:r>
              <a:rPr lang="es-MX" sz="1600" dirty="0" smtClean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y </a:t>
            </a:r>
            <a:r>
              <a:rPr lang="es-MX" sz="1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la Sociedad Civil a través de los diferentes tipos de lectura.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400"/>
              </a:spcAft>
            </a:pPr>
            <a:r>
              <a:rPr lang="es-MX" sz="1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• Apoyar </a:t>
            </a:r>
            <a:r>
              <a:rPr lang="es-MX" sz="1600" dirty="0" smtClean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procesos </a:t>
            </a:r>
            <a:r>
              <a:rPr lang="es-MX" sz="1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escolares.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400"/>
              </a:spcAft>
            </a:pPr>
            <a:r>
              <a:rPr lang="es-MX" sz="1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• Crear conciencia ciudadana.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400"/>
              </a:spcAft>
            </a:pPr>
            <a:r>
              <a:rPr lang="es-MX" sz="1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• Fomentar la toma de decisiones comunitarias.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400"/>
              </a:spcAft>
            </a:pPr>
            <a:r>
              <a:rPr lang="es-MX" sz="1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• Desarrollar proyectos a favor de la mejora común.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Imagen 17" descr="E:\Nueva carpeta\IMG_109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338" y="1006683"/>
            <a:ext cx="3949621" cy="2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1" descr="C:\Users\Yerania\Desktop\Nueva carpeta\IMG_163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0" b="21519"/>
          <a:stretch/>
        </p:blipFill>
        <p:spPr bwMode="auto">
          <a:xfrm>
            <a:off x="3295966" y="4660623"/>
            <a:ext cx="4429558" cy="202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n 22" descr="C:\Users\Yerania\Desktop\Nueva carpeta\semanacultural\14022309_1824687307754734_8186559699910617721_n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337" y="3868895"/>
            <a:ext cx="3949621" cy="236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 descr="C:\Users\Yerania\Desktop\Nueva carpeta\IMG_116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3" t="26474" b="17211"/>
          <a:stretch/>
        </p:blipFill>
        <p:spPr bwMode="auto">
          <a:xfrm>
            <a:off x="1070796" y="3891109"/>
            <a:ext cx="3117820" cy="20207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458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1186331" y="420937"/>
            <a:ext cx="2021326" cy="661481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/>
          <p:cNvSpPr txBox="1"/>
          <p:nvPr/>
        </p:nvSpPr>
        <p:spPr>
          <a:xfrm>
            <a:off x="1352857" y="459289"/>
            <a:ext cx="195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Movilidad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2048" y="-9903"/>
            <a:ext cx="918945" cy="6867903"/>
            <a:chOff x="3492361" y="-9903"/>
            <a:chExt cx="918945" cy="6867903"/>
          </a:xfrm>
        </p:grpSpPr>
        <p:sp>
          <p:nvSpPr>
            <p:cNvPr id="15" name="Rectángulo 14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sp>
        <p:nvSpPr>
          <p:cNvPr id="4" name="Rectángulo 3"/>
          <p:cNvSpPr/>
          <p:nvPr/>
        </p:nvSpPr>
        <p:spPr>
          <a:xfrm>
            <a:off x="1352857" y="1997598"/>
            <a:ext cx="4525429" cy="256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Victoria </a:t>
            </a:r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Sanz Navarro y María Alesón Badía de la Universidad de </a:t>
            </a:r>
            <a:r>
              <a:rPr lang="es-MX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Zaragoza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Nancy </a:t>
            </a:r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Fabiola Villarreal Chairez y Karla Guadalupe Alvarado Pulido de la  Universidad Juárez del Estado de </a:t>
            </a:r>
            <a:r>
              <a:rPr lang="es-MX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Durango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Ana </a:t>
            </a:r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Marisela Zarazúa Rivera de la Universidad Autónoma de Tamaulipas.</a:t>
            </a:r>
            <a:endParaRPr lang="es-MX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41" y="1364343"/>
            <a:ext cx="5818967" cy="3879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357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37" y="1375445"/>
            <a:ext cx="3407111" cy="191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upo 6"/>
          <p:cNvGrpSpPr/>
          <p:nvPr/>
        </p:nvGrpSpPr>
        <p:grpSpPr>
          <a:xfrm>
            <a:off x="-6190" y="-9903"/>
            <a:ext cx="918945" cy="6867903"/>
            <a:chOff x="3492361" y="-9903"/>
            <a:chExt cx="918945" cy="6867903"/>
          </a:xfrm>
        </p:grpSpPr>
        <p:sp>
          <p:nvSpPr>
            <p:cNvPr id="8" name="Rectángulo 7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sp>
        <p:nvSpPr>
          <p:cNvPr id="11" name="Rectángulo 10"/>
          <p:cNvSpPr/>
          <p:nvPr/>
        </p:nvSpPr>
        <p:spPr>
          <a:xfrm>
            <a:off x="1093862" y="536886"/>
            <a:ext cx="8120476" cy="584775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/>
          <p:cNvSpPr txBox="1"/>
          <p:nvPr/>
        </p:nvSpPr>
        <p:spPr>
          <a:xfrm>
            <a:off x="1174123" y="536885"/>
            <a:ext cx="8216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Participación Académica en Eventos Nacionales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6824" y="2123088"/>
            <a:ext cx="4807945" cy="3605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145" y="3683790"/>
            <a:ext cx="3135871" cy="2351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31" y="1466251"/>
            <a:ext cx="2947501" cy="2210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CuadroTexto 14"/>
          <p:cNvSpPr txBox="1"/>
          <p:nvPr/>
        </p:nvSpPr>
        <p:spPr>
          <a:xfrm>
            <a:off x="790525" y="6155279"/>
            <a:ext cx="4670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León Guanajuato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476778" y="6253058"/>
            <a:ext cx="4670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Tlaxcala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522" y="3444718"/>
            <a:ext cx="2796737" cy="2590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667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-6190" y="-9903"/>
            <a:ext cx="918945" cy="6867903"/>
            <a:chOff x="3492361" y="-9903"/>
            <a:chExt cx="918945" cy="6867903"/>
          </a:xfrm>
        </p:grpSpPr>
        <p:sp>
          <p:nvSpPr>
            <p:cNvPr id="8" name="Rectángulo 7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sp>
        <p:nvSpPr>
          <p:cNvPr id="15" name="CuadroTexto 14"/>
          <p:cNvSpPr txBox="1"/>
          <p:nvPr/>
        </p:nvSpPr>
        <p:spPr>
          <a:xfrm>
            <a:off x="4021585" y="5574164"/>
            <a:ext cx="4670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León Guanajuato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669" y="813970"/>
            <a:ext cx="8462567" cy="4760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691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6190" y="-9903"/>
            <a:ext cx="918945" cy="6867903"/>
            <a:chOff x="3492361" y="-9903"/>
            <a:chExt cx="918945" cy="6867903"/>
          </a:xfrm>
        </p:grpSpPr>
        <p:sp>
          <p:nvSpPr>
            <p:cNvPr id="5" name="Rectángulo 4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069" y="709612"/>
            <a:ext cx="3285393" cy="1970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adroTexto 9"/>
          <p:cNvSpPr txBox="1"/>
          <p:nvPr/>
        </p:nvSpPr>
        <p:spPr>
          <a:xfrm>
            <a:off x="922001" y="2063627"/>
            <a:ext cx="533693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dirty="0" smtClean="0"/>
              <a:t>Participan en Selecciones Universitarias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dirty="0" smtClean="0"/>
              <a:t>Trujillo </a:t>
            </a:r>
            <a:r>
              <a:rPr lang="es-MX" dirty="0"/>
              <a:t>Castellanos Elia </a:t>
            </a:r>
            <a:r>
              <a:rPr lang="es-MX" dirty="0" smtClean="0"/>
              <a:t>Merced, </a:t>
            </a:r>
            <a:r>
              <a:rPr lang="es-MX" dirty="0"/>
              <a:t>Vázquez Valdez Deysi </a:t>
            </a:r>
            <a:r>
              <a:rPr lang="es-MX" dirty="0" smtClean="0"/>
              <a:t>Elena e </a:t>
            </a:r>
            <a:r>
              <a:rPr lang="es-MX" dirty="0" err="1"/>
              <a:t>Isunza</a:t>
            </a:r>
            <a:r>
              <a:rPr lang="es-MX" dirty="0"/>
              <a:t> Camacho Yancara </a:t>
            </a:r>
            <a:r>
              <a:rPr lang="es-MX" dirty="0" smtClean="0"/>
              <a:t>Isabel. Futbol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dirty="0"/>
              <a:t>Tejeda Ortiz Andrea </a:t>
            </a:r>
            <a:r>
              <a:rPr lang="es-MX" dirty="0" smtClean="0"/>
              <a:t>Elizabeth. Voleibol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dirty="0" smtClean="0"/>
              <a:t>10 estudiantes en Club Interno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dirty="0" smtClean="0"/>
              <a:t>6 estudiantes pertenecen a una liga Universitaria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dirty="0" smtClean="0"/>
              <a:t>Otros deportes: Volibol de salas, fisicoculturismo, baloncesto, zumba, </a:t>
            </a:r>
            <a:r>
              <a:rPr lang="es-MX" smtClean="0"/>
              <a:t>gimnasia aeróbica, </a:t>
            </a:r>
            <a:r>
              <a:rPr lang="es-MX" dirty="0" smtClean="0"/>
              <a:t>natación, taekwondo, tenis.</a:t>
            </a:r>
          </a:p>
          <a:p>
            <a:pPr lvl="0"/>
            <a:endParaRPr lang="es-MX" dirty="0"/>
          </a:p>
          <a:p>
            <a:endParaRPr lang="es-MX" dirty="0"/>
          </a:p>
        </p:txBody>
      </p:sp>
      <p:pic>
        <p:nvPicPr>
          <p:cNvPr id="1026" name="Picture 2" descr="https://lh3.googleusercontent.com/-nkNN32xkc9o/WAolu522nNI/AAAAAAAAAl8/HQjXD-wOwt0k9kWM_WRxWz9UNnswZX5TACL0B/h611/8239459085535743811%253Faccount_id%253D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277" y="3176208"/>
            <a:ext cx="3552337" cy="2489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1093862" y="536886"/>
            <a:ext cx="4032053" cy="584775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/>
          <p:cNvSpPr txBox="1"/>
          <p:nvPr/>
        </p:nvSpPr>
        <p:spPr>
          <a:xfrm>
            <a:off x="1174123" y="536885"/>
            <a:ext cx="4030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Actividades Deportivas </a:t>
            </a:r>
          </a:p>
        </p:txBody>
      </p:sp>
    </p:spTree>
    <p:extLst>
      <p:ext uri="{BB962C8B-B14F-4D97-AF65-F5344CB8AC3E}">
        <p14:creationId xmlns:p14="http://schemas.microsoft.com/office/powerpoint/2010/main" val="361785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2048" y="-9903"/>
            <a:ext cx="918945" cy="6867903"/>
            <a:chOff x="3492361" y="-9903"/>
            <a:chExt cx="918945" cy="6867903"/>
          </a:xfrm>
        </p:grpSpPr>
        <p:sp>
          <p:nvSpPr>
            <p:cNvPr id="14" name="Rectángulo 13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403" y="385243"/>
            <a:ext cx="4868653" cy="3651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723" y="2861484"/>
            <a:ext cx="4966785" cy="3725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341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446026"/>
              </p:ext>
            </p:extLst>
          </p:nvPr>
        </p:nvGraphicFramePr>
        <p:xfrm>
          <a:off x="1263894" y="1623947"/>
          <a:ext cx="9686925" cy="2461260"/>
        </p:xfrm>
        <a:graphic>
          <a:graphicData uri="http://schemas.openxmlformats.org/drawingml/2006/table">
            <a:tbl>
              <a:tblPr/>
              <a:tblGrid>
                <a:gridCol w="3533775"/>
                <a:gridCol w="1971675"/>
                <a:gridCol w="1533525"/>
                <a:gridCol w="2647950"/>
              </a:tblGrid>
              <a:tr h="200025"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es-MX" b="1" dirty="0">
                          <a:solidFill>
                            <a:srgbClr val="FFFFFF"/>
                          </a:solidFill>
                          <a:effectLst/>
                        </a:rPr>
                        <a:t>Habilitación </a:t>
                      </a:r>
                      <a:r>
                        <a:rPr lang="es-MX" b="1" dirty="0" smtClean="0">
                          <a:solidFill>
                            <a:srgbClr val="FFFFFF"/>
                          </a:solidFill>
                          <a:effectLst/>
                        </a:rPr>
                        <a:t>Académica </a:t>
                      </a:r>
                      <a:r>
                        <a:rPr lang="es-MX" b="1" dirty="0">
                          <a:solidFill>
                            <a:srgbClr val="FFFFFF"/>
                          </a:solidFill>
                          <a:effectLst/>
                        </a:rPr>
                        <a:t>2016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86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b="1">
                          <a:effectLst/>
                        </a:rPr>
                        <a:t>Indicador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b="1">
                          <a:effectLst/>
                        </a:rPr>
                        <a:t>Profesores de Tiempo Completo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b="1">
                          <a:effectLst/>
                        </a:rPr>
                        <a:t>Profesores de asignatura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b="1" dirty="0">
                          <a:effectLst/>
                        </a:rPr>
                        <a:t>Total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b="1" dirty="0" smtClean="0">
                          <a:effectLst/>
                        </a:rPr>
                        <a:t>Licenciatura</a:t>
                      </a:r>
                      <a:endParaRPr lang="es-MX" b="1" dirty="0">
                        <a:effectLst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b="1" dirty="0">
                          <a:effectLst/>
                        </a:rPr>
                        <a:t>0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b="1" dirty="0">
                          <a:effectLst/>
                        </a:rPr>
                        <a:t>18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b="1">
                          <a:effectLst/>
                        </a:rPr>
                        <a:t>18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b="1" dirty="0" smtClean="0">
                          <a:effectLst/>
                        </a:rPr>
                        <a:t>Especialidad</a:t>
                      </a:r>
                      <a:endParaRPr lang="es-MX" b="1" dirty="0">
                        <a:effectLst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b="1">
                          <a:effectLst/>
                        </a:rPr>
                        <a:t>0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b="1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b="1" dirty="0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b="1" dirty="0" smtClean="0">
                          <a:effectLst/>
                        </a:rPr>
                        <a:t>Maestría</a:t>
                      </a:r>
                      <a:endParaRPr lang="es-MX" b="1" dirty="0">
                        <a:effectLst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b="1">
                          <a:effectLst/>
                        </a:rPr>
                        <a:t>3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b="1">
                          <a:effectLst/>
                        </a:rPr>
                        <a:t>13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b="1">
                          <a:effectLst/>
                        </a:rPr>
                        <a:t>16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b="1" dirty="0" smtClean="0">
                          <a:effectLst/>
                        </a:rPr>
                        <a:t>Doctorado</a:t>
                      </a:r>
                      <a:endParaRPr lang="es-MX" b="1" dirty="0">
                        <a:effectLst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b="1">
                          <a:effectLst/>
                        </a:rPr>
                        <a:t>4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b="1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b="1">
                          <a:effectLst/>
                        </a:rPr>
                        <a:t>5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s-MX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s-MX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  <a:endParaRPr lang="es-MX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Rectángulo 19"/>
          <p:cNvSpPr/>
          <p:nvPr/>
        </p:nvSpPr>
        <p:spPr>
          <a:xfrm>
            <a:off x="1263894" y="1019869"/>
            <a:ext cx="10620375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400" dirty="0" smtClean="0"/>
              <a:t>40 docentes conforman la Planta docente de la F.T.S</a:t>
            </a:r>
            <a:endParaRPr lang="es-MX" sz="2400" dirty="0"/>
          </a:p>
        </p:txBody>
      </p:sp>
      <p:sp>
        <p:nvSpPr>
          <p:cNvPr id="12" name="Rectángulo 11"/>
          <p:cNvSpPr/>
          <p:nvPr/>
        </p:nvSpPr>
        <p:spPr>
          <a:xfrm>
            <a:off x="1093862" y="536886"/>
            <a:ext cx="7267542" cy="584775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CuadroTexto 18"/>
          <p:cNvSpPr txBox="1"/>
          <p:nvPr/>
        </p:nvSpPr>
        <p:spPr>
          <a:xfrm>
            <a:off x="1093861" y="517583"/>
            <a:ext cx="7267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/>
              <a:t>Habilitación académica y trabajo colegiado</a:t>
            </a:r>
            <a:endParaRPr lang="es-MX" sz="3200" dirty="0" smtClean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649" y="4168597"/>
            <a:ext cx="3179805" cy="2384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1" name="Grupo 20"/>
          <p:cNvGrpSpPr/>
          <p:nvPr/>
        </p:nvGrpSpPr>
        <p:grpSpPr>
          <a:xfrm>
            <a:off x="-6190" y="-9903"/>
            <a:ext cx="918945" cy="6867903"/>
            <a:chOff x="3492361" y="-9903"/>
            <a:chExt cx="918945" cy="6867903"/>
          </a:xfrm>
        </p:grpSpPr>
        <p:sp>
          <p:nvSpPr>
            <p:cNvPr id="22" name="Rectángulo 21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23" name="Imagen 2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019" y="4168597"/>
            <a:ext cx="3577281" cy="2384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496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/>
          <p:cNvSpPr/>
          <p:nvPr/>
        </p:nvSpPr>
        <p:spPr>
          <a:xfrm>
            <a:off x="1184343" y="3389360"/>
            <a:ext cx="1052701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b="1" dirty="0" smtClean="0"/>
              <a:t>Capacitación </a:t>
            </a:r>
            <a:r>
              <a:rPr lang="es-ES_tradnl" sz="2000" b="1" dirty="0"/>
              <a:t>y actualización </a:t>
            </a:r>
            <a:r>
              <a:rPr lang="es-ES_tradnl" sz="2000" b="1" dirty="0" smtClean="0"/>
              <a:t>disciplinaria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dirty="0" smtClean="0"/>
              <a:t>(1) </a:t>
            </a:r>
            <a:r>
              <a:rPr lang="es-ES_tradnl" sz="2000" b="1" dirty="0" smtClean="0"/>
              <a:t>Diplomado</a:t>
            </a:r>
            <a:r>
              <a:rPr lang="es-ES_tradnl" sz="2000" dirty="0" smtClean="0"/>
              <a:t>, donde se abordaron temas de Investigación cualitativa, enfoques, técnicas, tipos de grupos, producción en grupos</a:t>
            </a:r>
          </a:p>
          <a:p>
            <a:r>
              <a:rPr lang="es-ES_tradnl" sz="2000" b="1" dirty="0" smtClean="0"/>
              <a:t>Capacitación y actualización didáctica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dirty="0" smtClean="0"/>
              <a:t>(</a:t>
            </a:r>
            <a:r>
              <a:rPr lang="es-ES_tradnl" sz="2000" dirty="0"/>
              <a:t>2) </a:t>
            </a:r>
            <a:r>
              <a:rPr lang="es-ES_tradnl" sz="2000" b="1" dirty="0" smtClean="0"/>
              <a:t>Talleres</a:t>
            </a:r>
            <a:r>
              <a:rPr lang="es-ES_tradnl" sz="2000" dirty="0" smtClean="0"/>
              <a:t>,  Competencias o elementos del perfil del egresado y Educación emocional y espiritual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dirty="0" smtClean="0"/>
              <a:t>(4) </a:t>
            </a:r>
            <a:r>
              <a:rPr lang="es-ES_tradnl" sz="2000" b="1" dirty="0" smtClean="0"/>
              <a:t>Curso Taller</a:t>
            </a:r>
            <a:r>
              <a:rPr lang="es-ES_tradnl" sz="2000" dirty="0" smtClean="0"/>
              <a:t>, Innovación Educativa con Tecnologías de Información, Generación Digital e Hiperconexión, Brecha Digital y Acceso al conocimiento, Internet de las Cosas, Escritura y divulgación de la ciencia.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dirty="0" smtClean="0"/>
              <a:t>(1) </a:t>
            </a:r>
            <a:r>
              <a:rPr lang="es-ES_tradnl" sz="2000" b="1" dirty="0" smtClean="0"/>
              <a:t>Diplomado, </a:t>
            </a:r>
            <a:r>
              <a:rPr lang="es-ES_tradnl" sz="2000" dirty="0" smtClean="0"/>
              <a:t>Escritura y divulgación de la ciencia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38" y="150833"/>
            <a:ext cx="5759993" cy="3238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upo 9"/>
          <p:cNvGrpSpPr/>
          <p:nvPr/>
        </p:nvGrpSpPr>
        <p:grpSpPr>
          <a:xfrm>
            <a:off x="-6190" y="-9903"/>
            <a:ext cx="918945" cy="6867903"/>
            <a:chOff x="3492361" y="-9903"/>
            <a:chExt cx="918945" cy="6867903"/>
          </a:xfrm>
        </p:grpSpPr>
        <p:sp>
          <p:nvSpPr>
            <p:cNvPr id="12" name="Rectángulo 11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955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/>
          <p:cNvSpPr/>
          <p:nvPr/>
        </p:nvSpPr>
        <p:spPr>
          <a:xfrm>
            <a:off x="1093862" y="536886"/>
            <a:ext cx="7168689" cy="584775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CuadroTexto 18"/>
          <p:cNvSpPr txBox="1"/>
          <p:nvPr/>
        </p:nvSpPr>
        <p:spPr>
          <a:xfrm>
            <a:off x="1013141" y="500905"/>
            <a:ext cx="7465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/>
              <a:t>Habilitación académica y trabajo </a:t>
            </a:r>
            <a:r>
              <a:rPr lang="es-ES_tradnl" sz="3200" dirty="0" smtClean="0"/>
              <a:t>colegiado</a:t>
            </a:r>
            <a:endParaRPr lang="es-MX" sz="3200" dirty="0"/>
          </a:p>
        </p:txBody>
      </p:sp>
      <p:sp>
        <p:nvSpPr>
          <p:cNvPr id="11" name="Rectángulo 10"/>
          <p:cNvSpPr/>
          <p:nvPr/>
        </p:nvSpPr>
        <p:spPr>
          <a:xfrm>
            <a:off x="1093863" y="1506138"/>
            <a:ext cx="624019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dirty="0" smtClean="0"/>
              <a:t>1 Cuerpo Académico UCOL CA 77 “Grupos Sociales y Trabajo Social”, En Formación.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dirty="0" smtClean="0"/>
              <a:t>6 perfil </a:t>
            </a:r>
            <a:r>
              <a:rPr lang="es-MX" sz="2400" i="1" dirty="0"/>
              <a:t>Programa para el Desarrollo Profesional Docente (</a:t>
            </a:r>
            <a:r>
              <a:rPr lang="es-MX" sz="2400" i="1" dirty="0" smtClean="0"/>
              <a:t>PRODEP</a:t>
            </a:r>
            <a:r>
              <a:rPr lang="es-MX" sz="2400" dirty="0" smtClean="0"/>
              <a:t>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dirty="0" smtClean="0"/>
              <a:t>4 PTC participaron en el </a:t>
            </a:r>
            <a:r>
              <a:rPr lang="es-MX" sz="2400" i="1" dirty="0" smtClean="0"/>
              <a:t>Programa </a:t>
            </a:r>
            <a:r>
              <a:rPr lang="es-MX" sz="2400" i="1" dirty="0"/>
              <a:t>de Estímulo al Desempeño de Personal Docente (ESDEPED</a:t>
            </a:r>
            <a:r>
              <a:rPr lang="es-MX" sz="2400" i="1" dirty="0" smtClean="0"/>
              <a:t>).</a:t>
            </a:r>
            <a:endParaRPr lang="es-MX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dirty="0" smtClean="0"/>
              <a:t>1 docente en el SIN.</a:t>
            </a:r>
            <a:endParaRPr lang="es-MX" sz="2400" dirty="0"/>
          </a:p>
        </p:txBody>
      </p:sp>
      <p:grpSp>
        <p:nvGrpSpPr>
          <p:cNvPr id="10" name="Grupo 9"/>
          <p:cNvGrpSpPr/>
          <p:nvPr/>
        </p:nvGrpSpPr>
        <p:grpSpPr>
          <a:xfrm>
            <a:off x="-6190" y="-9903"/>
            <a:ext cx="918945" cy="6867903"/>
            <a:chOff x="3492361" y="-9903"/>
            <a:chExt cx="918945" cy="6867903"/>
          </a:xfrm>
        </p:grpSpPr>
        <p:sp>
          <p:nvSpPr>
            <p:cNvPr id="12" name="Rectángulo 11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6" y="2052651"/>
            <a:ext cx="4119056" cy="2257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127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5533"/>
          <a:stretch/>
        </p:blipFill>
        <p:spPr>
          <a:xfrm>
            <a:off x="1360489" y="298779"/>
            <a:ext cx="5594328" cy="39484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383" y="4477996"/>
            <a:ext cx="3955670" cy="2226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7" name="Grupo 16"/>
          <p:cNvGrpSpPr/>
          <p:nvPr/>
        </p:nvGrpSpPr>
        <p:grpSpPr>
          <a:xfrm>
            <a:off x="-6190" y="-9903"/>
            <a:ext cx="918945" cy="6867903"/>
            <a:chOff x="3492361" y="-9903"/>
            <a:chExt cx="918945" cy="6867903"/>
          </a:xfrm>
        </p:grpSpPr>
        <p:sp>
          <p:nvSpPr>
            <p:cNvPr id="18" name="Rectángulo 17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91" y="4477996"/>
            <a:ext cx="3972087" cy="2234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8"/>
          <a:stretch/>
        </p:blipFill>
        <p:spPr>
          <a:xfrm>
            <a:off x="7813709" y="195939"/>
            <a:ext cx="3406919" cy="4154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202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68" r="-1"/>
          <a:stretch/>
        </p:blipFill>
        <p:spPr>
          <a:xfrm>
            <a:off x="1771134" y="1003504"/>
            <a:ext cx="8888628" cy="2132619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093863" y="191830"/>
            <a:ext cx="7341683" cy="584775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uadroTexto 5"/>
          <p:cNvSpPr txBox="1"/>
          <p:nvPr/>
        </p:nvSpPr>
        <p:spPr>
          <a:xfrm>
            <a:off x="1013141" y="148825"/>
            <a:ext cx="10363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Productos creados por el </a:t>
            </a:r>
            <a:r>
              <a:rPr lang="es-MX" sz="3200" dirty="0" smtClean="0"/>
              <a:t>personal docente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-6190" y="-9903"/>
            <a:ext cx="918945" cy="6867903"/>
            <a:chOff x="3492361" y="-9903"/>
            <a:chExt cx="918945" cy="6867903"/>
          </a:xfrm>
        </p:grpSpPr>
        <p:sp>
          <p:nvSpPr>
            <p:cNvPr id="11" name="Rectángulo 10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172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584" y="1301330"/>
            <a:ext cx="7037680" cy="4785145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2048" y="-9903"/>
            <a:ext cx="918945" cy="6867903"/>
            <a:chOff x="3492361" y="-9903"/>
            <a:chExt cx="918945" cy="6867903"/>
          </a:xfrm>
        </p:grpSpPr>
        <p:sp>
          <p:nvSpPr>
            <p:cNvPr id="20" name="Rectángulo 19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497" y="4003133"/>
            <a:ext cx="3509816" cy="2339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497" y="1121661"/>
            <a:ext cx="3373142" cy="2529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873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1085625" y="576968"/>
            <a:ext cx="6229576" cy="584775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/>
          <p:cNvSpPr txBox="1"/>
          <p:nvPr/>
        </p:nvSpPr>
        <p:spPr>
          <a:xfrm>
            <a:off x="1161611" y="560244"/>
            <a:ext cx="655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/>
              <a:t>Corresponsabilidad con el entorno</a:t>
            </a:r>
            <a:endParaRPr lang="es-MX" sz="3200" dirty="0"/>
          </a:p>
        </p:txBody>
      </p:sp>
      <p:sp>
        <p:nvSpPr>
          <p:cNvPr id="6" name="CuadroTexto 5"/>
          <p:cNvSpPr txBox="1"/>
          <p:nvPr/>
        </p:nvSpPr>
        <p:spPr>
          <a:xfrm>
            <a:off x="2266725" y="1565897"/>
            <a:ext cx="3838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/>
              <a:t>Centro de Desarrollo de la Familia Universitaria (CEDEFU)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0" y="0"/>
            <a:ext cx="984075" cy="6910632"/>
            <a:chOff x="-3156" y="-1"/>
            <a:chExt cx="984075" cy="6910632"/>
          </a:xfrm>
        </p:grpSpPr>
        <p:sp>
          <p:nvSpPr>
            <p:cNvPr id="8" name="Rectángulo 7"/>
            <p:cNvSpPr/>
            <p:nvPr/>
          </p:nvSpPr>
          <p:spPr>
            <a:xfrm rot="5400000">
              <a:off x="-3001272" y="2998115"/>
              <a:ext cx="6910631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-589420" y="624852"/>
              <a:ext cx="2185667" cy="9550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573170" y="5426217"/>
              <a:ext cx="2083493" cy="885335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3" t="4935" r="45157" b="62051"/>
          <a:stretch/>
        </p:blipFill>
        <p:spPr>
          <a:xfrm>
            <a:off x="2969278" y="2461426"/>
            <a:ext cx="2498072" cy="335030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775" y="209550"/>
            <a:ext cx="3067050" cy="638175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930943" y="5999378"/>
            <a:ext cx="501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/>
              <a:t>Licda. Alicia del Carmen López de Hernández, Directora General del CEDEFU</a:t>
            </a:r>
            <a:endParaRPr lang="es-MX" sz="2000" dirty="0" smtClean="0"/>
          </a:p>
        </p:txBody>
      </p:sp>
    </p:spTree>
    <p:extLst>
      <p:ext uri="{BB962C8B-B14F-4D97-AF65-F5344CB8AC3E}">
        <p14:creationId xmlns:p14="http://schemas.microsoft.com/office/powerpoint/2010/main" val="214443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826" y="856239"/>
            <a:ext cx="7825016" cy="2765073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-6190" y="-9903"/>
            <a:ext cx="918945" cy="6867903"/>
            <a:chOff x="3492361" y="-9903"/>
            <a:chExt cx="918945" cy="6867903"/>
          </a:xfrm>
        </p:grpSpPr>
        <p:sp>
          <p:nvSpPr>
            <p:cNvPr id="17" name="Rectángulo 16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50" y="3944207"/>
            <a:ext cx="4617368" cy="2597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924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78" y="1843302"/>
            <a:ext cx="4003422" cy="2250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/>
          <p:cNvSpPr txBox="1"/>
          <p:nvPr/>
        </p:nvSpPr>
        <p:spPr>
          <a:xfrm>
            <a:off x="1318054" y="1186693"/>
            <a:ext cx="10999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Centro de Desarrollo de la Familia Universitaria (CEDEFU)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734" y="1827945"/>
            <a:ext cx="4038952" cy="2270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762" y="4512963"/>
            <a:ext cx="4002353" cy="2250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upo 13"/>
          <p:cNvGrpSpPr/>
          <p:nvPr/>
        </p:nvGrpSpPr>
        <p:grpSpPr>
          <a:xfrm>
            <a:off x="-6190" y="-9903"/>
            <a:ext cx="918945" cy="6867903"/>
            <a:chOff x="3492361" y="-9903"/>
            <a:chExt cx="918945" cy="6867903"/>
          </a:xfrm>
        </p:grpSpPr>
        <p:sp>
          <p:nvSpPr>
            <p:cNvPr id="16" name="Rectángulo 15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694" y="4512963"/>
            <a:ext cx="4010430" cy="2250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023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1154526" y="376019"/>
            <a:ext cx="6984323" cy="584775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uadroTexto 5"/>
          <p:cNvSpPr txBox="1"/>
          <p:nvPr/>
        </p:nvSpPr>
        <p:spPr>
          <a:xfrm>
            <a:off x="1188134" y="407524"/>
            <a:ext cx="7114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/>
              <a:t>S</a:t>
            </a:r>
            <a:r>
              <a:rPr lang="es-ES_tradnl" sz="2400" b="1" dirty="0" smtClean="0"/>
              <a:t>ervicio </a:t>
            </a:r>
            <a:r>
              <a:rPr lang="es-ES_tradnl" sz="2400" b="1" dirty="0"/>
              <a:t>S</a:t>
            </a:r>
            <a:r>
              <a:rPr lang="es-ES_tradnl" sz="2400" b="1" dirty="0" smtClean="0"/>
              <a:t>ocial </a:t>
            </a:r>
            <a:r>
              <a:rPr lang="es-ES_tradnl" sz="2400" b="1" dirty="0"/>
              <a:t>C</a:t>
            </a:r>
            <a:r>
              <a:rPr lang="es-ES_tradnl" sz="2400" b="1" dirty="0" smtClean="0"/>
              <a:t>onstitucional </a:t>
            </a:r>
            <a:r>
              <a:rPr lang="es-ES_tradnl" sz="2400" b="1" dirty="0"/>
              <a:t>y/o </a:t>
            </a:r>
            <a:r>
              <a:rPr lang="es-ES_tradnl" sz="2400" b="1" dirty="0" smtClean="0"/>
              <a:t>Práctica </a:t>
            </a:r>
            <a:r>
              <a:rPr lang="es-ES_tradnl" sz="2400" b="1" dirty="0"/>
              <a:t>P</a:t>
            </a:r>
            <a:r>
              <a:rPr lang="es-ES_tradnl" sz="2400" b="1" dirty="0" smtClean="0"/>
              <a:t>rofesional</a:t>
            </a:r>
            <a:endParaRPr lang="es-MX" sz="2400" b="1" dirty="0" smtClean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7" y="869189"/>
            <a:ext cx="3268411" cy="582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920" y="1052400"/>
            <a:ext cx="4051523" cy="227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375" y="3864066"/>
            <a:ext cx="4034309" cy="244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upo 13"/>
          <p:cNvGrpSpPr/>
          <p:nvPr/>
        </p:nvGrpSpPr>
        <p:grpSpPr>
          <a:xfrm>
            <a:off x="-6190" y="-9903"/>
            <a:ext cx="918945" cy="6867903"/>
            <a:chOff x="3492361" y="-9903"/>
            <a:chExt cx="918945" cy="6867903"/>
          </a:xfrm>
        </p:grpSpPr>
        <p:sp>
          <p:nvSpPr>
            <p:cNvPr id="15" name="Rectángulo 14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sp>
        <p:nvSpPr>
          <p:cNvPr id="3" name="CuadroTexto 2"/>
          <p:cNvSpPr txBox="1"/>
          <p:nvPr/>
        </p:nvSpPr>
        <p:spPr>
          <a:xfrm>
            <a:off x="5555931" y="1405831"/>
            <a:ext cx="24706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Generaciones</a:t>
            </a:r>
          </a:p>
          <a:p>
            <a:r>
              <a:rPr lang="es-MX" sz="2000" dirty="0" smtClean="0"/>
              <a:t>2009-2013     83</a:t>
            </a:r>
          </a:p>
          <a:p>
            <a:r>
              <a:rPr lang="es-MX" sz="2000" dirty="0" smtClean="0"/>
              <a:t>2010-2014     76</a:t>
            </a:r>
          </a:p>
          <a:p>
            <a:r>
              <a:rPr lang="es-MX" sz="2000" dirty="0" smtClean="0"/>
              <a:t>2011-2015     81</a:t>
            </a:r>
          </a:p>
          <a:p>
            <a:endParaRPr lang="es-MX" sz="2000" dirty="0"/>
          </a:p>
        </p:txBody>
      </p:sp>
      <p:sp>
        <p:nvSpPr>
          <p:cNvPr id="4" name="CuadroTexto 3"/>
          <p:cNvSpPr txBox="1"/>
          <p:nvPr/>
        </p:nvSpPr>
        <p:spPr>
          <a:xfrm>
            <a:off x="946363" y="3695551"/>
            <a:ext cx="26082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 smtClean="0"/>
              <a:t>Áreas:</a:t>
            </a:r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Salud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Educación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Justicia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Rural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Gobierno Estatal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Municipio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Organizaciones </a:t>
            </a:r>
            <a:r>
              <a:rPr lang="es-MX" dirty="0"/>
              <a:t>Civiles </a:t>
            </a:r>
            <a:r>
              <a:rPr lang="es-MX" dirty="0" smtClean="0"/>
              <a:t>Universidad </a:t>
            </a:r>
            <a:r>
              <a:rPr lang="es-MX" dirty="0"/>
              <a:t>de Colima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473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-9903"/>
            <a:ext cx="918945" cy="6867903"/>
            <a:chOff x="3492361" y="-9903"/>
            <a:chExt cx="918945" cy="6867903"/>
          </a:xfrm>
        </p:grpSpPr>
        <p:sp>
          <p:nvSpPr>
            <p:cNvPr id="5" name="Rectángulo 4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660" y="707672"/>
            <a:ext cx="7512161" cy="5011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uadroTexto 1"/>
          <p:cNvSpPr txBox="1"/>
          <p:nvPr/>
        </p:nvSpPr>
        <p:spPr>
          <a:xfrm>
            <a:off x="3648489" y="5719356"/>
            <a:ext cx="5434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M.A. José Eduardo Hernández Nava</a:t>
            </a:r>
          </a:p>
          <a:p>
            <a:pPr algn="ctr"/>
            <a:r>
              <a:rPr lang="es-MX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Rector</a:t>
            </a:r>
            <a:endParaRPr lang="es-MX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50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290"/>
          <a:stretch/>
        </p:blipFill>
        <p:spPr>
          <a:xfrm>
            <a:off x="1266569" y="1371980"/>
            <a:ext cx="5058305" cy="526104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35" y="1197531"/>
            <a:ext cx="3594100" cy="269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36" y="3952740"/>
            <a:ext cx="3594100" cy="269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upo 13"/>
          <p:cNvGrpSpPr/>
          <p:nvPr/>
        </p:nvGrpSpPr>
        <p:grpSpPr>
          <a:xfrm>
            <a:off x="-6190" y="-9903"/>
            <a:ext cx="918945" cy="6867903"/>
            <a:chOff x="3492361" y="-9903"/>
            <a:chExt cx="918945" cy="6867903"/>
          </a:xfrm>
        </p:grpSpPr>
        <p:sp>
          <p:nvSpPr>
            <p:cNvPr id="15" name="Rectángulo 14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sp>
        <p:nvSpPr>
          <p:cNvPr id="11" name="Rectángulo 10"/>
          <p:cNvSpPr/>
          <p:nvPr/>
        </p:nvSpPr>
        <p:spPr>
          <a:xfrm>
            <a:off x="3116954" y="88823"/>
            <a:ext cx="6095104" cy="661481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/>
          <p:cNvSpPr txBox="1"/>
          <p:nvPr/>
        </p:nvSpPr>
        <p:spPr>
          <a:xfrm>
            <a:off x="3307511" y="127175"/>
            <a:ext cx="5714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/>
            <a:r>
              <a:rPr lang="es-ES_tradnl" sz="3200" b="1" dirty="0" smtClean="0">
                <a:effectLst>
                  <a:outerShdw sx="0" sy="0">
                    <a:srgbClr val="000000"/>
                  </a:outerShdw>
                </a:effectLst>
              </a:rPr>
              <a:t>Gobierno y Gestión Responsable</a:t>
            </a:r>
            <a:endParaRPr lang="es-MX" sz="3200" dirty="0">
              <a:effectLst>
                <a:outerShdw sx="0" sy="0">
                  <a:srgbClr val="000000"/>
                </a:outerShdw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166360" y="6320790"/>
            <a:ext cx="112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 smtClean="0"/>
              <a:t>196,468.00</a:t>
            </a:r>
            <a:endParaRPr lang="es-MX" sz="1600" b="1" dirty="0"/>
          </a:p>
        </p:txBody>
      </p:sp>
    </p:spTree>
    <p:extLst>
      <p:ext uri="{BB962C8B-B14F-4D97-AF65-F5344CB8AC3E}">
        <p14:creationId xmlns:p14="http://schemas.microsoft.com/office/powerpoint/2010/main" val="411084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/>
          <p:cNvSpPr/>
          <p:nvPr/>
        </p:nvSpPr>
        <p:spPr>
          <a:xfrm>
            <a:off x="433117" y="1297827"/>
            <a:ext cx="586105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s-MX" sz="2800" dirty="0" smtClean="0"/>
          </a:p>
          <a:p>
            <a:r>
              <a:rPr lang="es-MX" sz="2400" b="1" dirty="0" smtClean="0"/>
              <a:t>	Dra</a:t>
            </a:r>
            <a:r>
              <a:rPr lang="es-MX" sz="2400" b="1" dirty="0"/>
              <a:t>. Susana Aurelia Preciado </a:t>
            </a:r>
            <a:r>
              <a:rPr lang="es-MX" sz="2400" b="1" dirty="0" smtClean="0"/>
              <a:t>Jiménez</a:t>
            </a:r>
          </a:p>
          <a:p>
            <a:pPr algn="ctr"/>
            <a:r>
              <a:rPr lang="es-MX" sz="2400" b="1" dirty="0"/>
              <a:t>	</a:t>
            </a:r>
            <a:r>
              <a:rPr lang="es-MX" sz="2400" b="1" dirty="0" smtClean="0"/>
              <a:t>	    </a:t>
            </a:r>
            <a:r>
              <a:rPr lang="es-MX" sz="2400" dirty="0" smtClean="0"/>
              <a:t>2015	</a:t>
            </a:r>
            <a:r>
              <a:rPr lang="es-MX" sz="2800" dirty="0" smtClean="0"/>
              <a:t>		</a:t>
            </a:r>
            <a:endParaRPr lang="es-MX" sz="2800" dirty="0"/>
          </a:p>
          <a:p>
            <a:r>
              <a:rPr lang="es-MX" sz="2800" dirty="0" smtClean="0"/>
              <a:t>	</a:t>
            </a:r>
          </a:p>
          <a:p>
            <a:pPr>
              <a:lnSpc>
                <a:spcPct val="150000"/>
              </a:lnSpc>
            </a:pPr>
            <a:endParaRPr lang="es-MX" sz="28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521" y="2861485"/>
            <a:ext cx="1893360" cy="2524480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-6190" y="-9903"/>
            <a:ext cx="918945" cy="6867903"/>
            <a:chOff x="3492361" y="-9903"/>
            <a:chExt cx="918945" cy="6867903"/>
          </a:xfrm>
        </p:grpSpPr>
        <p:sp>
          <p:nvSpPr>
            <p:cNvPr id="17" name="Rectángulo 16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pic>
        <p:nvPicPr>
          <p:cNvPr id="3078" name="Picture 6" descr="12079283_1075972189094636_2631555017543512738_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8" r="9721"/>
          <a:stretch/>
        </p:blipFill>
        <p:spPr bwMode="auto">
          <a:xfrm>
            <a:off x="2484781" y="2844184"/>
            <a:ext cx="2237360" cy="254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033728" y="1928314"/>
            <a:ext cx="47633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/>
              <a:t>Dr. Cesar Alfredo González González</a:t>
            </a:r>
          </a:p>
          <a:p>
            <a:pPr algn="ctr"/>
            <a:r>
              <a:rPr lang="es-MX" sz="2400" dirty="0" smtClean="0"/>
              <a:t>Febrero-Julio </a:t>
            </a:r>
            <a:r>
              <a:rPr lang="es-MX" sz="2400" dirty="0"/>
              <a:t>2016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699269" y="400442"/>
            <a:ext cx="6356612" cy="7546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sz="3200" b="1" dirty="0"/>
              <a:t>Resultados de la evaluación docente</a:t>
            </a:r>
          </a:p>
        </p:txBody>
      </p:sp>
    </p:spTree>
    <p:extLst>
      <p:ext uri="{BB962C8B-B14F-4D97-AF65-F5344CB8AC3E}">
        <p14:creationId xmlns:p14="http://schemas.microsoft.com/office/powerpoint/2010/main" val="199185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127819" y="509231"/>
            <a:ext cx="7473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/>
              <a:t>Reconocimientos </a:t>
            </a:r>
            <a:r>
              <a:rPr lang="es-ES_tradnl" sz="3200" dirty="0" smtClean="0"/>
              <a:t>obtenidos </a:t>
            </a:r>
            <a:r>
              <a:rPr lang="es-ES_tradnl" sz="3200" dirty="0"/>
              <a:t>por </a:t>
            </a:r>
            <a:r>
              <a:rPr lang="es-ES_tradnl" sz="3200" dirty="0" smtClean="0"/>
              <a:t>profesores</a:t>
            </a:r>
            <a:endParaRPr lang="es-MX" sz="3200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33" y="1558210"/>
            <a:ext cx="5903044" cy="3320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43" y="1364779"/>
            <a:ext cx="3565933" cy="3821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uadroTexto 10"/>
          <p:cNvSpPr txBox="1"/>
          <p:nvPr/>
        </p:nvSpPr>
        <p:spPr>
          <a:xfrm>
            <a:off x="1256746" y="5457545"/>
            <a:ext cx="4124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/>
              <a:t>Trabajador Social del año Mtro. </a:t>
            </a:r>
            <a:r>
              <a:rPr lang="es-ES_tradnl" sz="1600" dirty="0" smtClean="0"/>
              <a:t>Jesús David </a:t>
            </a:r>
            <a:r>
              <a:rPr lang="es-ES_tradnl" sz="1600" dirty="0" smtClean="0"/>
              <a:t>Amador Anguiano por la Unión de Trabajadoras/es Sociales del Estado de Colima UTSECO</a:t>
            </a:r>
            <a:endParaRPr lang="es-MX" sz="1600" dirty="0" smtClean="0"/>
          </a:p>
        </p:txBody>
      </p:sp>
      <p:grpSp>
        <p:nvGrpSpPr>
          <p:cNvPr id="12" name="Grupo 11"/>
          <p:cNvGrpSpPr/>
          <p:nvPr/>
        </p:nvGrpSpPr>
        <p:grpSpPr>
          <a:xfrm>
            <a:off x="-6190" y="-9903"/>
            <a:ext cx="918945" cy="6867903"/>
            <a:chOff x="3492361" y="-9903"/>
            <a:chExt cx="918945" cy="6867903"/>
          </a:xfrm>
        </p:grpSpPr>
        <p:sp>
          <p:nvSpPr>
            <p:cNvPr id="13" name="Rectángulo 12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sp>
        <p:nvSpPr>
          <p:cNvPr id="16" name="CuadroTexto 15"/>
          <p:cNvSpPr txBox="1"/>
          <p:nvPr/>
        </p:nvSpPr>
        <p:spPr>
          <a:xfrm>
            <a:off x="6661744" y="5186082"/>
            <a:ext cx="48292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/>
              <a:t>Dra. Claudia Angélica Alcaraz Munguía, Premio por “Proyectos exitosos” por la Red Nacional de Instituciones de Educación Superior de Trabajo Social </a:t>
            </a:r>
          </a:p>
          <a:p>
            <a:pPr algn="ctr"/>
            <a:r>
              <a:rPr lang="es-ES_tradnl" sz="1600" dirty="0" smtClean="0"/>
              <a:t>RENIESTS 2016</a:t>
            </a:r>
            <a:endParaRPr lang="es-MX" sz="1600" dirty="0" smtClean="0"/>
          </a:p>
        </p:txBody>
      </p:sp>
    </p:spTree>
    <p:extLst>
      <p:ext uri="{BB962C8B-B14F-4D97-AF65-F5344CB8AC3E}">
        <p14:creationId xmlns:p14="http://schemas.microsoft.com/office/powerpoint/2010/main" val="125893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23895" y="1410355"/>
            <a:ext cx="55978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Verano de la Investigación Científica y Tecnológica del Pacífico, </a:t>
            </a:r>
            <a:r>
              <a:rPr lang="es-MX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DELFIN</a:t>
            </a:r>
          </a:p>
          <a:p>
            <a:pPr algn="ctr"/>
            <a:endParaRPr lang="es-MX" sz="2400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Casandra </a:t>
            </a:r>
            <a:r>
              <a:rPr lang="es-MX" sz="2400" dirty="0">
                <a:latin typeface="Arial" panose="020B0604020202020204" pitchFamily="34" charset="0"/>
                <a:ea typeface="Arial" panose="020B0604020202020204" pitchFamily="34" charset="0"/>
              </a:rPr>
              <a:t>Elizabeth Palacios Cosme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Arial" panose="020B0604020202020204" pitchFamily="34" charset="0"/>
                <a:ea typeface="Arial" panose="020B0604020202020204" pitchFamily="34" charset="0"/>
              </a:rPr>
              <a:t>Erendida Ruiz Gutiérrez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Arial" panose="020B0604020202020204" pitchFamily="34" charset="0"/>
                <a:ea typeface="Arial" panose="020B0604020202020204" pitchFamily="34" charset="0"/>
              </a:rPr>
              <a:t>Carolina Quesada Iglesias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Arial" panose="020B0604020202020204" pitchFamily="34" charset="0"/>
                <a:ea typeface="Arial" panose="020B0604020202020204" pitchFamily="34" charset="0"/>
              </a:rPr>
              <a:t>Imelda Arias Córdoba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Arial" panose="020B0604020202020204" pitchFamily="34" charset="0"/>
                <a:ea typeface="Arial" panose="020B0604020202020204" pitchFamily="34" charset="0"/>
              </a:rPr>
              <a:t>Ma. Guadalupe Barbosa Cernas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Arial" panose="020B0604020202020204" pitchFamily="34" charset="0"/>
                <a:ea typeface="Arial" panose="020B0604020202020204" pitchFamily="34" charset="0"/>
              </a:rPr>
              <a:t>Luz Esthela Salinas Casas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Arial" panose="020B0604020202020204" pitchFamily="34" charset="0"/>
                <a:ea typeface="Arial" panose="020B0604020202020204" pitchFamily="34" charset="0"/>
              </a:rPr>
              <a:t>Yesenia Esmeralda Gomez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Arial" panose="020B0604020202020204" pitchFamily="34" charset="0"/>
                <a:ea typeface="Arial" panose="020B0604020202020204" pitchFamily="34" charset="0"/>
              </a:rPr>
              <a:t>Miriam Aguilar Ruiz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-6190" y="-9903"/>
            <a:ext cx="918945" cy="6867903"/>
            <a:chOff x="3492361" y="-9903"/>
            <a:chExt cx="918945" cy="6867903"/>
          </a:xfrm>
        </p:grpSpPr>
        <p:sp>
          <p:nvSpPr>
            <p:cNvPr id="13" name="Rectángulo 12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565" y="249965"/>
            <a:ext cx="4758451" cy="3174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scontent.felp1-1.fna.fbcdn.net/t31.0-8/13490863_1126231247419152_393563911338168088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854" y="3462885"/>
            <a:ext cx="4501464" cy="3000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28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-6190" y="-9903"/>
            <a:ext cx="918945" cy="6867903"/>
            <a:chOff x="3492361" y="-9903"/>
            <a:chExt cx="918945" cy="6867903"/>
          </a:xfrm>
        </p:grpSpPr>
        <p:sp>
          <p:nvSpPr>
            <p:cNvPr id="13" name="Rectángulo 12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pic>
        <p:nvPicPr>
          <p:cNvPr id="9" name="Picture 2" descr="https://lh3.googleusercontent.com/AA-LSp1NivjYhyw0SESY9Q7q2Bx9KoGDJcOUttU-O_EAwhaUrUrWXdfGDmO2rrNos_mXnX7wm7UyGmuc32Ug3RuVZkpv7YOTSvVBTMULcdh9cwXPl6IQD1EjB2ArwvsnmJwMkkm38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048" y="1558636"/>
            <a:ext cx="5345340" cy="4503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2414066" y="757509"/>
            <a:ext cx="86313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Premio “Peña Colorada” Diana Isabel García </a:t>
            </a:r>
            <a:r>
              <a:rPr lang="es-MX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Silva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25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123619" y="131776"/>
            <a:ext cx="7435026" cy="661481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/>
          <p:cNvSpPr txBox="1"/>
          <p:nvPr/>
        </p:nvSpPr>
        <p:spPr>
          <a:xfrm>
            <a:off x="1152684" y="210318"/>
            <a:ext cx="5597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CONCLUSIONES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123619" y="793257"/>
            <a:ext cx="969266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/>
              <a:t>Logros</a:t>
            </a:r>
            <a:r>
              <a:rPr lang="es-MX" sz="3200" dirty="0" smtClean="0"/>
              <a:t> de la Facultad de Trabajo Social</a:t>
            </a:r>
          </a:p>
          <a:p>
            <a:endParaRPr lang="es-MX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Reestructuración del Plan de Estudios de la Licenciatura en Trabajo </a:t>
            </a:r>
            <a:r>
              <a:rPr lang="es-MX" sz="2400" dirty="0" smtClean="0"/>
              <a:t>Social.</a:t>
            </a:r>
            <a:endParaRPr lang="es-MX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Creación de la Maestría en </a:t>
            </a:r>
            <a:r>
              <a:rPr lang="es-MX" sz="2400" dirty="0" smtClean="0"/>
              <a:t>Gerontología.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Re acreditación por </a:t>
            </a:r>
            <a:r>
              <a:rPr lang="es-MX" sz="2400" dirty="0" smtClean="0"/>
              <a:t>ACCECISO.</a:t>
            </a:r>
            <a:endParaRPr lang="es-MX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Mejores Resultados del EXAMEN </a:t>
            </a:r>
            <a:r>
              <a:rPr lang="es-MX" sz="2400" dirty="0" smtClean="0"/>
              <a:t>CENEVAL.</a:t>
            </a:r>
            <a:endParaRPr lang="es-MX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Vinculación con la Sociedad en 15 Escenarios de </a:t>
            </a:r>
            <a:r>
              <a:rPr lang="es-MX" sz="2400" dirty="0" smtClean="0"/>
              <a:t>Prácticas.</a:t>
            </a:r>
            <a:endParaRPr lang="es-MX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Producción académica de los </a:t>
            </a:r>
            <a:r>
              <a:rPr lang="es-MX" sz="2400" dirty="0" smtClean="0"/>
              <a:t>PTC.</a:t>
            </a:r>
            <a:endParaRPr lang="es-MX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Realización de la Semana Cultural y académica de la </a:t>
            </a:r>
            <a:r>
              <a:rPr lang="es-MX" sz="2400" dirty="0" smtClean="0"/>
              <a:t>Facultad.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Vinculación con el sector social a través del </a:t>
            </a:r>
            <a:r>
              <a:rPr lang="es-MX" sz="2400" dirty="0" smtClean="0"/>
              <a:t>CEDEFU.</a:t>
            </a:r>
            <a:endParaRPr lang="es-MX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/>
              <a:t>Ser </a:t>
            </a:r>
            <a:r>
              <a:rPr lang="es-MX" sz="2400" dirty="0"/>
              <a:t>elegida nuestra Facultad para  la Vicepresidencia de </a:t>
            </a:r>
            <a:r>
              <a:rPr lang="es-MX" sz="2400" dirty="0" smtClean="0"/>
              <a:t>la </a:t>
            </a:r>
            <a:r>
              <a:rPr lang="es-MX" sz="2400" dirty="0"/>
              <a:t>Asociación </a:t>
            </a:r>
            <a:r>
              <a:rPr lang="es-MX" sz="2400" dirty="0" smtClean="0"/>
              <a:t>Mexicana </a:t>
            </a:r>
            <a:r>
              <a:rPr lang="es-MX" sz="2400" dirty="0"/>
              <a:t>de Escuelas e Institutos de Trabajo </a:t>
            </a:r>
            <a:r>
              <a:rPr lang="es-MX" sz="2400" dirty="0" smtClean="0"/>
              <a:t>Social.</a:t>
            </a:r>
            <a:endParaRPr lang="es-MX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Participación del alumnado en Eventos Académicos y de Divulgación </a:t>
            </a:r>
            <a:r>
              <a:rPr lang="es-MX" sz="2400" dirty="0" smtClean="0"/>
              <a:t>Científica.</a:t>
            </a:r>
            <a:endParaRPr lang="es-MX" sz="2400" dirty="0" smtClean="0"/>
          </a:p>
          <a:p>
            <a:endParaRPr lang="es-MX" sz="3200" dirty="0" smtClean="0"/>
          </a:p>
        </p:txBody>
      </p:sp>
      <p:grpSp>
        <p:nvGrpSpPr>
          <p:cNvPr id="11" name="Grupo 10"/>
          <p:cNvGrpSpPr/>
          <p:nvPr/>
        </p:nvGrpSpPr>
        <p:grpSpPr>
          <a:xfrm>
            <a:off x="-6190" y="-9903"/>
            <a:ext cx="918945" cy="6867903"/>
            <a:chOff x="3492361" y="-9903"/>
            <a:chExt cx="918945" cy="6867903"/>
          </a:xfrm>
        </p:grpSpPr>
        <p:sp>
          <p:nvSpPr>
            <p:cNvPr id="12" name="Rectángulo 11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020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94554" y="422328"/>
            <a:ext cx="7435026" cy="661481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/>
          <p:cNvSpPr txBox="1"/>
          <p:nvPr/>
        </p:nvSpPr>
        <p:spPr>
          <a:xfrm>
            <a:off x="1123619" y="500870"/>
            <a:ext cx="5597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CONCLUSIONES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181285" y="1498448"/>
            <a:ext cx="969266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smtClean="0"/>
              <a:t>Retos</a:t>
            </a:r>
            <a:r>
              <a:rPr lang="es-ES_tradnl" sz="3200" dirty="0" smtClean="0"/>
              <a:t> de la Facultad de Trabajo Social</a:t>
            </a:r>
          </a:p>
          <a:p>
            <a:endParaRPr lang="es-ES_tradnl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MX" sz="2400" dirty="0"/>
              <a:t>Mejorar el Rendimiento </a:t>
            </a:r>
            <a:r>
              <a:rPr lang="es-MX" sz="2400" dirty="0" smtClean="0"/>
              <a:t>académico.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MX" sz="2400" dirty="0"/>
              <a:t>Aumentar el </a:t>
            </a:r>
            <a:r>
              <a:rPr lang="es-MX" sz="2400" dirty="0" smtClean="0"/>
              <a:t>No. </a:t>
            </a:r>
            <a:r>
              <a:rPr lang="es-MX" sz="2400" dirty="0"/>
              <a:t>de </a:t>
            </a:r>
            <a:r>
              <a:rPr lang="es-MX" sz="2400" dirty="0" smtClean="0"/>
              <a:t>alumnado </a:t>
            </a:r>
            <a:r>
              <a:rPr lang="es-MX" sz="2400" dirty="0"/>
              <a:t>con Aprobación del </a:t>
            </a:r>
            <a:r>
              <a:rPr lang="es-MX" sz="2400" dirty="0" smtClean="0"/>
              <a:t>CENEVAL.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MX" sz="2400" dirty="0"/>
              <a:t>Elevar los índices de </a:t>
            </a:r>
            <a:r>
              <a:rPr lang="es-MX" sz="2400" dirty="0" smtClean="0"/>
              <a:t>titulación.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MX" sz="2400" dirty="0"/>
              <a:t>Lograr la conectividad de la Facultad en sus salones, cambiando el cableado </a:t>
            </a:r>
            <a:r>
              <a:rPr lang="es-MX" sz="2400" dirty="0" smtClean="0"/>
              <a:t>correspondiente.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MX" sz="2400" dirty="0"/>
              <a:t>Compra de dos vehículos para la movilización de los estudiantes en la realización de las </a:t>
            </a:r>
            <a:r>
              <a:rPr lang="es-MX" sz="2400" dirty="0" smtClean="0"/>
              <a:t>Prácticas.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-6190" y="-9903"/>
            <a:ext cx="918945" cy="6867903"/>
            <a:chOff x="3492361" y="-9903"/>
            <a:chExt cx="918945" cy="6867903"/>
          </a:xfrm>
        </p:grpSpPr>
        <p:sp>
          <p:nvSpPr>
            <p:cNvPr id="12" name="Rectángulo 11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610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4889336" y="5788783"/>
            <a:ext cx="2706295" cy="92333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¡Gracias!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761679" y="-159738"/>
            <a:ext cx="11495561" cy="6907329"/>
            <a:chOff x="761679" y="-318234"/>
            <a:chExt cx="11495561" cy="6907329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97157" y="3794253"/>
              <a:ext cx="3206665" cy="23830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963" y="972575"/>
              <a:ext cx="3596039" cy="23973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967" y="-95251"/>
              <a:ext cx="3270245" cy="21801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679" y="-104560"/>
              <a:ext cx="3374802" cy="18983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1765" y="1384896"/>
              <a:ext cx="4087233" cy="272482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615" y="3073052"/>
              <a:ext cx="3242913" cy="21619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8258" y="-318234"/>
              <a:ext cx="3381841" cy="22545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755" y="3210188"/>
              <a:ext cx="3469486" cy="23129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715" y="1265025"/>
              <a:ext cx="3657285" cy="24381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1482" y="3382431"/>
              <a:ext cx="3307170" cy="2480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7407" y="-69882"/>
              <a:ext cx="2349833" cy="15665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7" name="Grupo 6"/>
          <p:cNvGrpSpPr/>
          <p:nvPr/>
        </p:nvGrpSpPr>
        <p:grpSpPr>
          <a:xfrm>
            <a:off x="-6190" y="-9903"/>
            <a:ext cx="918945" cy="6867903"/>
            <a:chOff x="3492361" y="-9903"/>
            <a:chExt cx="918945" cy="6867903"/>
          </a:xfrm>
        </p:grpSpPr>
        <p:sp>
          <p:nvSpPr>
            <p:cNvPr id="8" name="Rectángulo 7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874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093861" y="460180"/>
            <a:ext cx="4091167" cy="661481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/>
          <p:cNvSpPr txBox="1"/>
          <p:nvPr/>
        </p:nvSpPr>
        <p:spPr>
          <a:xfrm>
            <a:off x="1176368" y="498532"/>
            <a:ext cx="4008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 smtClean="0"/>
              <a:t>Personal de la Facultad</a:t>
            </a:r>
            <a:endParaRPr lang="es-MX" sz="3200" dirty="0"/>
          </a:p>
        </p:txBody>
      </p:sp>
      <p:grpSp>
        <p:nvGrpSpPr>
          <p:cNvPr id="12" name="Grupo 11"/>
          <p:cNvGrpSpPr/>
          <p:nvPr/>
        </p:nvGrpSpPr>
        <p:grpSpPr>
          <a:xfrm>
            <a:off x="2048" y="-9903"/>
            <a:ext cx="918945" cy="6867903"/>
            <a:chOff x="3492361" y="-9903"/>
            <a:chExt cx="918945" cy="6867903"/>
          </a:xfrm>
        </p:grpSpPr>
        <p:sp>
          <p:nvSpPr>
            <p:cNvPr id="14" name="Rectángulo 13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753" y="1365959"/>
            <a:ext cx="7568788" cy="5045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491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2048" y="-9903"/>
            <a:ext cx="918945" cy="6867903"/>
            <a:chOff x="3492361" y="-9903"/>
            <a:chExt cx="918945" cy="6867903"/>
          </a:xfrm>
        </p:grpSpPr>
        <p:sp>
          <p:nvSpPr>
            <p:cNvPr id="14" name="Rectángulo 13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68" y="1186606"/>
            <a:ext cx="5875638" cy="3917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555" y="3145152"/>
            <a:ext cx="5258830" cy="3505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7"/>
          <p:cNvSpPr/>
          <p:nvPr/>
        </p:nvSpPr>
        <p:spPr>
          <a:xfrm>
            <a:off x="1093861" y="460180"/>
            <a:ext cx="7153353" cy="661481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1176368" y="498532"/>
            <a:ext cx="7070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 smtClean="0"/>
              <a:t>Personal Secretarial y Servicios Generales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26656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43"/>
          <a:stretch/>
        </p:blipFill>
        <p:spPr>
          <a:xfrm>
            <a:off x="9336457" y="4555133"/>
            <a:ext cx="2663730" cy="2114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14" y="4801371"/>
            <a:ext cx="3038880" cy="2025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99" y="4682934"/>
            <a:ext cx="3027941" cy="2175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22" y="4747144"/>
            <a:ext cx="3280930" cy="2049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7"/>
          <p:cNvSpPr/>
          <p:nvPr/>
        </p:nvSpPr>
        <p:spPr>
          <a:xfrm>
            <a:off x="1093862" y="460180"/>
            <a:ext cx="2481360" cy="661481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/>
          <p:cNvSpPr txBox="1"/>
          <p:nvPr/>
        </p:nvSpPr>
        <p:spPr>
          <a:xfrm>
            <a:off x="1162458" y="536886"/>
            <a:ext cx="2344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 smtClean="0"/>
              <a:t>Presentación</a:t>
            </a:r>
            <a:endParaRPr lang="es-MX" sz="3200" dirty="0"/>
          </a:p>
        </p:txBody>
      </p:sp>
      <p:grpSp>
        <p:nvGrpSpPr>
          <p:cNvPr id="12" name="Grupo 11"/>
          <p:cNvGrpSpPr/>
          <p:nvPr/>
        </p:nvGrpSpPr>
        <p:grpSpPr>
          <a:xfrm>
            <a:off x="2048" y="-9903"/>
            <a:ext cx="918945" cy="6867903"/>
            <a:chOff x="3492361" y="-9903"/>
            <a:chExt cx="918945" cy="6867903"/>
          </a:xfrm>
        </p:grpSpPr>
        <p:sp>
          <p:nvSpPr>
            <p:cNvPr id="14" name="Rectángulo 13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81" y="3186338"/>
            <a:ext cx="3330146" cy="2220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4" y="1200758"/>
            <a:ext cx="3330146" cy="2220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159" y="2753859"/>
            <a:ext cx="3330146" cy="2220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148" y="2671908"/>
            <a:ext cx="3286080" cy="219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257" y="2592727"/>
            <a:ext cx="2960131" cy="2220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93" y="735867"/>
            <a:ext cx="4166621" cy="2079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919" y="735867"/>
            <a:ext cx="3071676" cy="2299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788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1028086" y="985324"/>
            <a:ext cx="6057318" cy="661481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/>
          <p:cNvSpPr txBox="1"/>
          <p:nvPr/>
        </p:nvSpPr>
        <p:spPr>
          <a:xfrm>
            <a:off x="1102228" y="1023420"/>
            <a:ext cx="5983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/>
              <a:t>Proceso de </a:t>
            </a:r>
            <a:r>
              <a:rPr lang="es-ES_tradnl" sz="3200" dirty="0" smtClean="0"/>
              <a:t>admisión (Licenciatura)</a:t>
            </a:r>
            <a:endParaRPr lang="es-MX" sz="3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297" y="2116846"/>
            <a:ext cx="7370389" cy="194445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64" y="4209880"/>
            <a:ext cx="5537297" cy="2372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upo 13"/>
          <p:cNvGrpSpPr/>
          <p:nvPr/>
        </p:nvGrpSpPr>
        <p:grpSpPr>
          <a:xfrm>
            <a:off x="2048" y="-9903"/>
            <a:ext cx="918945" cy="6867903"/>
            <a:chOff x="3492361" y="-9903"/>
            <a:chExt cx="918945" cy="6867903"/>
          </a:xfrm>
        </p:grpSpPr>
        <p:sp>
          <p:nvSpPr>
            <p:cNvPr id="15" name="Rectángulo 14"/>
            <p:cNvSpPr/>
            <p:nvPr/>
          </p:nvSpPr>
          <p:spPr>
            <a:xfrm rot="5400000">
              <a:off x="525107" y="2971801"/>
              <a:ext cx="6857997" cy="914400"/>
            </a:xfrm>
            <a:prstGeom prst="rect">
              <a:avLst/>
            </a:prstGeom>
            <a:solidFill>
              <a:srgbClr val="540C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r="1"/>
            <a:stretch/>
          </p:blipFill>
          <p:spPr>
            <a:xfrm rot="5400000">
              <a:off x="2217813" y="1264645"/>
              <a:ext cx="3434433" cy="885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52274" y="4415361"/>
              <a:ext cx="3996516" cy="888762"/>
            </a:xfrm>
            <a:prstGeom prst="rect">
              <a:avLst/>
            </a:prstGeom>
          </p:spPr>
        </p:pic>
      </p:grpSp>
      <p:sp>
        <p:nvSpPr>
          <p:cNvPr id="18" name="Rectángulo 17"/>
          <p:cNvSpPr/>
          <p:nvPr/>
        </p:nvSpPr>
        <p:spPr>
          <a:xfrm>
            <a:off x="3116954" y="88823"/>
            <a:ext cx="6095104" cy="661481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CuadroTexto 18"/>
          <p:cNvSpPr txBox="1"/>
          <p:nvPr/>
        </p:nvSpPr>
        <p:spPr>
          <a:xfrm>
            <a:off x="3262237" y="127175"/>
            <a:ext cx="580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/>
            <a:r>
              <a:rPr lang="es-ES_tradnl" sz="3200" b="1" dirty="0" smtClean="0">
                <a:effectLst>
                  <a:outerShdw sx="0" sy="0">
                    <a:srgbClr val="000000"/>
                  </a:outerShdw>
                </a:effectLst>
              </a:rPr>
              <a:t>Formación </a:t>
            </a:r>
            <a:r>
              <a:rPr lang="es-ES_tradnl" sz="3200" b="1" dirty="0">
                <a:effectLst>
                  <a:outerShdw sx="0" sy="0">
                    <a:srgbClr val="000000"/>
                  </a:outerShdw>
                </a:effectLst>
              </a:rPr>
              <a:t>Académica de </a:t>
            </a:r>
            <a:r>
              <a:rPr lang="es-ES_tradnl" sz="3200" b="1" dirty="0" smtClean="0">
                <a:effectLst>
                  <a:outerShdw sx="0" sy="0">
                    <a:srgbClr val="000000"/>
                  </a:outerShdw>
                </a:effectLst>
              </a:rPr>
              <a:t>Calidad</a:t>
            </a:r>
            <a:endParaRPr lang="es-MX" sz="3200" dirty="0">
              <a:effectLst>
                <a:outerShdw sx="0" sy="0">
                  <a:srgbClr val="000000"/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60" y="4227465"/>
            <a:ext cx="3322595" cy="2491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71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093861" y="571466"/>
            <a:ext cx="5456345" cy="550195"/>
          </a:xfrm>
          <a:prstGeom prst="rect">
            <a:avLst/>
          </a:prstGeom>
          <a:gradFill flip="none" rotWithShape="1">
            <a:gsLst>
              <a:gs pos="0">
                <a:srgbClr val="FFD22F">
                  <a:tint val="66000"/>
                  <a:satMod val="160000"/>
                </a:srgbClr>
              </a:gs>
              <a:gs pos="50000">
                <a:srgbClr val="FFD22F">
                  <a:tint val="44500"/>
                  <a:satMod val="160000"/>
                </a:srgbClr>
              </a:gs>
              <a:gs pos="100000">
                <a:srgbClr val="FFD22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 13"/>
          <p:cNvSpPr/>
          <p:nvPr/>
        </p:nvSpPr>
        <p:spPr>
          <a:xfrm rot="5400000">
            <a:off x="-2998116" y="2998116"/>
            <a:ext cx="6910631" cy="914400"/>
          </a:xfrm>
          <a:prstGeom prst="rect">
            <a:avLst/>
          </a:prstGeom>
          <a:solidFill>
            <a:srgbClr val="540C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" r="1"/>
          <a:stretch/>
        </p:blipFill>
        <p:spPr>
          <a:xfrm rot="5400000">
            <a:off x="-1265328" y="1274547"/>
            <a:ext cx="3434433" cy="885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30867" y="4467993"/>
            <a:ext cx="3996516" cy="888762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036325" y="571466"/>
            <a:ext cx="5513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/>
              <a:t>Proceso de </a:t>
            </a:r>
            <a:r>
              <a:rPr lang="es-ES_tradnl" sz="3200" dirty="0" smtClean="0"/>
              <a:t>admisión (Posgrado)</a:t>
            </a:r>
            <a:endParaRPr lang="es-MX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57" y="3612292"/>
            <a:ext cx="4567685" cy="3039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307" y="3954162"/>
            <a:ext cx="4411833" cy="2527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5169" y="1314450"/>
            <a:ext cx="6570073" cy="219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0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1785</TotalTime>
  <Words>1105</Words>
  <Application>Microsoft Office PowerPoint</Application>
  <PresentationFormat>Panorámica</PresentationFormat>
  <Paragraphs>195</Paragraphs>
  <Slides>47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Cambria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Creación del Programa Educativo de la Maestría en Gerontología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de Colima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Facultad de Trabajo Social</dc:creator>
  <cp:lastModifiedBy>Docentes</cp:lastModifiedBy>
  <cp:revision>160</cp:revision>
  <dcterms:created xsi:type="dcterms:W3CDTF">2016-10-17T17:05:29Z</dcterms:created>
  <dcterms:modified xsi:type="dcterms:W3CDTF">2016-10-21T15:35:36Z</dcterms:modified>
</cp:coreProperties>
</file>