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5.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xml" ContentType="application/vnd.openxmlformats-officedocument.drawingml.chart+xml"/>
  <Override PartName="/ppt/notesSlides/notesSlide13.xml" ContentType="application/vnd.openxmlformats-officedocument.presentationml.notesSlide+xml"/>
  <Override PartName="/ppt/charts/chart2.xml" ContentType="application/vnd.openxmlformats-officedocument.drawingml.chart+xml"/>
  <Override PartName="/ppt/notesSlides/notesSlide14.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notesSlides/notesSlide18.xml" ContentType="application/vnd.openxmlformats-officedocument.presentationml.notesSlide+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notesSlides/notesSlide19.xml" ContentType="application/vnd.openxmlformats-officedocument.presentationml.notesSlide+xml"/>
  <Override PartName="/ppt/charts/chart12.xml" ContentType="application/vnd.openxmlformats-officedocument.drawingml.chart+xml"/>
  <Override PartName="/ppt/charts/chart13.xml" ContentType="application/vnd.openxmlformats-officedocument.drawingml.chart+xml"/>
  <Override PartName="/ppt/notesSlides/notesSlide20.xml" ContentType="application/vnd.openxmlformats-officedocument.presentationml.notesSlide+xml"/>
  <Override PartName="/ppt/charts/chart14.xml" ContentType="application/vnd.openxmlformats-officedocument.drawingml.chart+xml"/>
  <Override PartName="/ppt/charts/chart15.xml" ContentType="application/vnd.openxmlformats-officedocument.drawingml.chart+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sldIdLst>
    <p:sldId id="258" r:id="rId2"/>
    <p:sldId id="268" r:id="rId3"/>
    <p:sldId id="294" r:id="rId4"/>
    <p:sldId id="295" r:id="rId5"/>
    <p:sldId id="289" r:id="rId6"/>
    <p:sldId id="323" r:id="rId7"/>
    <p:sldId id="322" r:id="rId8"/>
    <p:sldId id="290" r:id="rId9"/>
    <p:sldId id="334" r:id="rId10"/>
    <p:sldId id="297" r:id="rId11"/>
    <p:sldId id="335" r:id="rId12"/>
    <p:sldId id="340" r:id="rId13"/>
    <p:sldId id="341" r:id="rId14"/>
    <p:sldId id="337" r:id="rId15"/>
    <p:sldId id="338" r:id="rId16"/>
    <p:sldId id="339" r:id="rId17"/>
    <p:sldId id="325" r:id="rId18"/>
    <p:sldId id="326" r:id="rId19"/>
    <p:sldId id="327" r:id="rId20"/>
    <p:sldId id="331" r:id="rId21"/>
    <p:sldId id="329" r:id="rId22"/>
    <p:sldId id="330" r:id="rId23"/>
    <p:sldId id="332" r:id="rId24"/>
    <p:sldId id="333" r:id="rId25"/>
    <p:sldId id="291" r:id="rId26"/>
    <p:sldId id="292" r:id="rId27"/>
    <p:sldId id="300" r:id="rId28"/>
    <p:sldId id="293" r:id="rId29"/>
    <p:sldId id="301" r:id="rId30"/>
    <p:sldId id="302" r:id="rId31"/>
    <p:sldId id="303" r:id="rId32"/>
    <p:sldId id="308" r:id="rId33"/>
    <p:sldId id="306" r:id="rId34"/>
    <p:sldId id="342" r:id="rId35"/>
    <p:sldId id="309" r:id="rId36"/>
    <p:sldId id="321" r:id="rId37"/>
    <p:sldId id="315" r:id="rId38"/>
    <p:sldId id="314" r:id="rId39"/>
    <p:sldId id="316" r:id="rId40"/>
    <p:sldId id="317" r:id="rId41"/>
    <p:sldId id="318" r:id="rId42"/>
    <p:sldId id="319" r:id="rId43"/>
    <p:sldId id="320" r:id="rId44"/>
    <p:sldId id="312" r:id="rId45"/>
    <p:sldId id="311" r:id="rId46"/>
    <p:sldId id="343" r:id="rId47"/>
    <p:sldId id="344" r:id="rId48"/>
    <p:sldId id="345" r:id="rId49"/>
    <p:sldId id="336"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Estilo medio 1 - Énfasi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FECB4D8-DB02-4DC6-A0A2-4F2EBAE1DC90}" styleName="Estilo medio 1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21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file:///C:\Users\fowner\Desktop\casos%20trabajo%20de%20campo.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embeddings/oleObject7.bin"/></Relationships>
</file>

<file path=ppt/charts/_rels/chart11.xml.rels><?xml version="1.0" encoding="UTF-8" standalone="yes"?>
<Relationships xmlns="http://schemas.openxmlformats.org/package/2006/relationships"><Relationship Id="rId1" Type="http://schemas.openxmlformats.org/officeDocument/2006/relationships/oleObject" Target="../embeddings/oleObject8.bin"/></Relationships>
</file>

<file path=ppt/charts/_rels/chart12.xml.rels><?xml version="1.0" encoding="UTF-8" standalone="yes"?>
<Relationships xmlns="http://schemas.openxmlformats.org/package/2006/relationships"><Relationship Id="rId1" Type="http://schemas.openxmlformats.org/officeDocument/2006/relationships/oleObject" Target="../embeddings/oleObject9.bin"/></Relationships>
</file>

<file path=ppt/charts/_rels/chart13.xml.rels><?xml version="1.0" encoding="UTF-8" standalone="yes"?>
<Relationships xmlns="http://schemas.openxmlformats.org/package/2006/relationships"><Relationship Id="rId1" Type="http://schemas.openxmlformats.org/officeDocument/2006/relationships/oleObject" Target="../embeddings/oleObject10.bin"/></Relationships>
</file>

<file path=ppt/charts/_rels/chart14.xml.rels><?xml version="1.0" encoding="UTF-8" standalone="yes"?>
<Relationships xmlns="http://schemas.openxmlformats.org/package/2006/relationships"><Relationship Id="rId1" Type="http://schemas.openxmlformats.org/officeDocument/2006/relationships/oleObject" Target="../embeddings/oleObject11.bin"/></Relationships>
</file>

<file path=ppt/charts/_rels/chart15.xml.rels><?xml version="1.0" encoding="UTF-8" standalone="yes"?>
<Relationships xmlns="http://schemas.openxmlformats.org/package/2006/relationships"><Relationship Id="rId1" Type="http://schemas.openxmlformats.org/officeDocument/2006/relationships/oleObject" Target="../embeddings/oleObject12.bin"/></Relationships>
</file>

<file path=ppt/charts/_rels/chart2.xml.rels><?xml version="1.0" encoding="UTF-8" standalone="yes"?>
<Relationships xmlns="http://schemas.openxmlformats.org/package/2006/relationships"><Relationship Id="rId1" Type="http://schemas.openxmlformats.org/officeDocument/2006/relationships/oleObject" Target="file:///C:\Users\fowner\Desktop\casos%20trabajo%20de%20campo.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fowner\Desktop\casos%20trabajo%20de%20campo.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embeddings/oleObject1.bin"/></Relationships>
</file>

<file path=ppt/charts/_rels/chart5.xml.rels><?xml version="1.0" encoding="UTF-8" standalone="yes"?>
<Relationships xmlns="http://schemas.openxmlformats.org/package/2006/relationships"><Relationship Id="rId1" Type="http://schemas.openxmlformats.org/officeDocument/2006/relationships/oleObject" Target="../embeddings/oleObject2.bin"/></Relationships>
</file>

<file path=ppt/charts/_rels/chart6.xml.rels><?xml version="1.0" encoding="UTF-8" standalone="yes"?>
<Relationships xmlns="http://schemas.openxmlformats.org/package/2006/relationships"><Relationship Id="rId1" Type="http://schemas.openxmlformats.org/officeDocument/2006/relationships/oleObject" Target="../embeddings/oleObject3.bin"/></Relationships>
</file>

<file path=ppt/charts/_rels/chart7.xml.rels><?xml version="1.0" encoding="UTF-8" standalone="yes"?>
<Relationships xmlns="http://schemas.openxmlformats.org/package/2006/relationships"><Relationship Id="rId1" Type="http://schemas.openxmlformats.org/officeDocument/2006/relationships/oleObject" Target="../embeddings/oleObject4.bin"/></Relationships>
</file>

<file path=ppt/charts/_rels/chart8.xml.rels><?xml version="1.0" encoding="UTF-8" standalone="yes"?>
<Relationships xmlns="http://schemas.openxmlformats.org/package/2006/relationships"><Relationship Id="rId1" Type="http://schemas.openxmlformats.org/officeDocument/2006/relationships/oleObject" Target="../embeddings/oleObject5.bin"/></Relationships>
</file>

<file path=ppt/charts/_rels/chart9.xml.rels><?xml version="1.0" encoding="UTF-8" standalone="yes"?>
<Relationships xmlns="http://schemas.openxmlformats.org/package/2006/relationships"><Relationship Id="rId1" Type="http://schemas.openxmlformats.org/officeDocument/2006/relationships/oleObject" Target="../embeddings/oleObject6.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Contacto vía telefónica a franquicias</a:t>
            </a:r>
          </a:p>
        </c:rich>
      </c:tx>
      <c:layout/>
      <c:overlay val="0"/>
    </c:title>
    <c:autoTitleDeleted val="0"/>
    <c:plotArea>
      <c:layout/>
      <c:pieChart>
        <c:varyColors val="1"/>
        <c:ser>
          <c:idx val="0"/>
          <c:order val="0"/>
          <c:dLbls>
            <c:dLbl>
              <c:idx val="0"/>
              <c:layout/>
              <c:tx>
                <c:rich>
                  <a:bodyPr/>
                  <a:lstStyle/>
                  <a:p>
                    <a:r>
                      <a:rPr lang="en-US" smtClean="0"/>
                      <a:t>276</a:t>
                    </a:r>
                    <a:r>
                      <a:rPr lang="en-US"/>
                      <a:t>, 32%</a:t>
                    </a:r>
                  </a:p>
                </c:rich>
              </c:tx>
              <c:showLegendKey val="0"/>
              <c:showVal val="1"/>
              <c:showCatName val="0"/>
              <c:showSerName val="0"/>
              <c:showPercent val="1"/>
              <c:showBubbleSize val="0"/>
            </c:dLbl>
            <c:dLbl>
              <c:idx val="1"/>
              <c:layout/>
              <c:tx>
                <c:rich>
                  <a:bodyPr/>
                  <a:lstStyle/>
                  <a:p>
                    <a:r>
                      <a:rPr lang="en-US" smtClean="0"/>
                      <a:t>593, </a:t>
                    </a:r>
                    <a:r>
                      <a:rPr lang="en-US"/>
                      <a:t>68%</a:t>
                    </a:r>
                  </a:p>
                </c:rich>
              </c:tx>
              <c:showLegendKey val="0"/>
              <c:showVal val="1"/>
              <c:showCatName val="0"/>
              <c:showSerName val="0"/>
              <c:showPercent val="1"/>
              <c:showBubbleSize val="0"/>
            </c:dLbl>
            <c:showLegendKey val="0"/>
            <c:showVal val="1"/>
            <c:showCatName val="0"/>
            <c:showSerName val="0"/>
            <c:showPercent val="1"/>
            <c:showBubbleSize val="0"/>
            <c:showLeaderLines val="1"/>
          </c:dLbls>
          <c:cat>
            <c:strRef>
              <c:f>Hoja1!$A$5:$A$6</c:f>
              <c:strCache>
                <c:ptCount val="2"/>
                <c:pt idx="0">
                  <c:v>No se pudo hacer contacto vía telefónica</c:v>
                </c:pt>
                <c:pt idx="1">
                  <c:v>Levantaron la bocina</c:v>
                </c:pt>
              </c:strCache>
            </c:strRef>
          </c:cat>
          <c:val>
            <c:numRef>
              <c:f>Hoja1!$B$5:$B$6</c:f>
              <c:numCache>
                <c:formatCode>General</c:formatCode>
                <c:ptCount val="2"/>
                <c:pt idx="0">
                  <c:v>146</c:v>
                </c:pt>
                <c:pt idx="1">
                  <c:v>313</c:v>
                </c:pt>
              </c:numCache>
            </c:numRef>
          </c:val>
        </c:ser>
        <c:dLbls>
          <c:showLegendKey val="0"/>
          <c:showVal val="0"/>
          <c:showCatName val="0"/>
          <c:showSerName val="0"/>
          <c:showPercent val="1"/>
          <c:showBubbleSize val="0"/>
          <c:showLeaderLines val="1"/>
        </c:dLbls>
        <c:firstSliceAng val="0"/>
      </c:pieChart>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0"/>
    </mc:Choice>
    <mc:Fallback>
      <c:style val="30"/>
    </mc:Fallback>
  </mc:AlternateContent>
  <c:chart>
    <c:title>
      <c:tx>
        <c:rich>
          <a:bodyPr/>
          <a:lstStyle/>
          <a:p>
            <a:pPr>
              <a:defRPr/>
            </a:pPr>
            <a:r>
              <a:rPr lang="en-US" sz="1200">
                <a:latin typeface="Times New Roman" panose="02020603050405020304" pitchFamily="18" charset="0"/>
                <a:cs typeface="Times New Roman" panose="02020603050405020304" pitchFamily="18" charset="0"/>
              </a:rPr>
              <a:t>Años de Experiencia de las Franquicias de la Muestra</a:t>
            </a:r>
          </a:p>
        </c:rich>
      </c:tx>
      <c:layout/>
      <c:overlay val="0"/>
    </c:title>
    <c:autoTitleDeleted val="0"/>
    <c:plotArea>
      <c:layout/>
      <c:barChart>
        <c:barDir val="col"/>
        <c:grouping val="clustered"/>
        <c:varyColors val="0"/>
        <c:ser>
          <c:idx val="0"/>
          <c:order val="0"/>
          <c:spPr>
            <a:ln w="66675">
              <a:noFill/>
            </a:ln>
          </c:spPr>
          <c:invertIfNegative val="0"/>
          <c:dLbls>
            <c:showLegendKey val="0"/>
            <c:showVal val="1"/>
            <c:showCatName val="0"/>
            <c:showSerName val="0"/>
            <c:showPercent val="0"/>
            <c:showBubbleSize val="0"/>
            <c:showLeaderLines val="0"/>
          </c:dLbls>
          <c:cat>
            <c:strRef>
              <c:f>Gráficas!$C$2:$C$21</c:f>
              <c:strCache>
                <c:ptCount val="20"/>
                <c:pt idx="0">
                  <c:v>Burger Max</c:v>
                </c:pt>
                <c:pt idx="1">
                  <c:v>More Shots</c:v>
                </c:pt>
                <c:pt idx="2">
                  <c:v>Samba Smoothies</c:v>
                </c:pt>
                <c:pt idx="3">
                  <c:v>Dreaming</c:v>
                </c:pt>
                <c:pt idx="4">
                  <c:v>Flor de Loto</c:v>
                </c:pt>
                <c:pt idx="5">
                  <c:v>Sushi Zone</c:v>
                </c:pt>
                <c:pt idx="6">
                  <c:v>Sharky's Car Wash</c:v>
                </c:pt>
                <c:pt idx="7">
                  <c:v>B*brownie</c:v>
                </c:pt>
                <c:pt idx="8">
                  <c:v>Home Psi Pinturas</c:v>
                </c:pt>
                <c:pt idx="9">
                  <c:v>Quick &amp; Nice</c:v>
                </c:pt>
                <c:pt idx="10">
                  <c:v>Yambalaya</c:v>
                </c:pt>
                <c:pt idx="11">
                  <c:v>Consumich</c:v>
                </c:pt>
                <c:pt idx="12">
                  <c:v>D' volada café</c:v>
                </c:pt>
                <c:pt idx="13">
                  <c:v>La Auténtica Jicaleta</c:v>
                </c:pt>
                <c:pt idx="14">
                  <c:v>La Cabaña de Fuentes</c:v>
                </c:pt>
                <c:pt idx="15">
                  <c:v>Kowi</c:v>
                </c:pt>
                <c:pt idx="16">
                  <c:v>El pollo pepe</c:v>
                </c:pt>
                <c:pt idx="17">
                  <c:v>El Fogoncito</c:v>
                </c:pt>
                <c:pt idx="18">
                  <c:v>Mustache</c:v>
                </c:pt>
                <c:pt idx="19">
                  <c:v>Tacos Tony</c:v>
                </c:pt>
              </c:strCache>
            </c:strRef>
          </c:cat>
          <c:val>
            <c:numRef>
              <c:f>Gráficas!$D$2:$D$21</c:f>
              <c:numCache>
                <c:formatCode>General</c:formatCode>
                <c:ptCount val="20"/>
                <c:pt idx="0">
                  <c:v>3</c:v>
                </c:pt>
                <c:pt idx="1">
                  <c:v>4</c:v>
                </c:pt>
                <c:pt idx="2">
                  <c:v>4</c:v>
                </c:pt>
                <c:pt idx="3">
                  <c:v>5</c:v>
                </c:pt>
                <c:pt idx="4">
                  <c:v>6</c:v>
                </c:pt>
                <c:pt idx="5">
                  <c:v>6</c:v>
                </c:pt>
                <c:pt idx="6">
                  <c:v>7</c:v>
                </c:pt>
                <c:pt idx="7">
                  <c:v>8</c:v>
                </c:pt>
                <c:pt idx="8">
                  <c:v>9</c:v>
                </c:pt>
                <c:pt idx="9">
                  <c:v>10</c:v>
                </c:pt>
                <c:pt idx="10">
                  <c:v>11</c:v>
                </c:pt>
                <c:pt idx="11">
                  <c:v>12</c:v>
                </c:pt>
                <c:pt idx="12">
                  <c:v>13</c:v>
                </c:pt>
                <c:pt idx="13">
                  <c:v>14</c:v>
                </c:pt>
                <c:pt idx="14">
                  <c:v>28</c:v>
                </c:pt>
                <c:pt idx="15">
                  <c:v>29</c:v>
                </c:pt>
                <c:pt idx="16">
                  <c:v>35</c:v>
                </c:pt>
                <c:pt idx="17">
                  <c:v>36</c:v>
                </c:pt>
                <c:pt idx="18">
                  <c:v>37</c:v>
                </c:pt>
                <c:pt idx="19">
                  <c:v>72</c:v>
                </c:pt>
              </c:numCache>
            </c:numRef>
          </c:val>
        </c:ser>
        <c:dLbls>
          <c:showLegendKey val="0"/>
          <c:showVal val="0"/>
          <c:showCatName val="0"/>
          <c:showSerName val="0"/>
          <c:showPercent val="0"/>
          <c:showBubbleSize val="0"/>
        </c:dLbls>
        <c:gapWidth val="150"/>
        <c:axId val="87496192"/>
        <c:axId val="87497728"/>
      </c:barChart>
      <c:catAx>
        <c:axId val="87496192"/>
        <c:scaling>
          <c:orientation val="minMax"/>
        </c:scaling>
        <c:delete val="0"/>
        <c:axPos val="b"/>
        <c:majorTickMark val="none"/>
        <c:minorTickMark val="none"/>
        <c:tickLblPos val="nextTo"/>
        <c:txPr>
          <a:bodyPr/>
          <a:lstStyle/>
          <a:p>
            <a:pPr>
              <a:defRPr>
                <a:latin typeface="Times New Roman" panose="02020603050405020304" pitchFamily="18" charset="0"/>
                <a:cs typeface="Times New Roman" panose="02020603050405020304" pitchFamily="18" charset="0"/>
              </a:defRPr>
            </a:pPr>
            <a:endParaRPr lang="en-US"/>
          </a:p>
        </c:txPr>
        <c:crossAx val="87497728"/>
        <c:crosses val="autoZero"/>
        <c:auto val="1"/>
        <c:lblAlgn val="ctr"/>
        <c:lblOffset val="100"/>
        <c:noMultiLvlLbl val="1"/>
      </c:catAx>
      <c:valAx>
        <c:axId val="87497728"/>
        <c:scaling>
          <c:orientation val="minMax"/>
        </c:scaling>
        <c:delete val="0"/>
        <c:axPos val="l"/>
        <c:majorGridlines/>
        <c:title>
          <c:tx>
            <c:rich>
              <a:bodyPr/>
              <a:lstStyle/>
              <a:p>
                <a:pPr>
                  <a:defRPr/>
                </a:pPr>
                <a:r>
                  <a:rPr lang="en-US"/>
                  <a:t>Años de Experiencia</a:t>
                </a:r>
              </a:p>
            </c:rich>
          </c:tx>
          <c:layout/>
          <c:overlay val="0"/>
        </c:title>
        <c:numFmt formatCode="General" sourceLinked="1"/>
        <c:majorTickMark val="out"/>
        <c:minorTickMark val="none"/>
        <c:tickLblPos val="nextTo"/>
        <c:crossAx val="87496192"/>
        <c:crosses val="autoZero"/>
        <c:crossBetween val="between"/>
      </c:valAx>
    </c:plotArea>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9"/>
    </mc:Choice>
    <mc:Fallback>
      <c:style val="29"/>
    </mc:Fallback>
  </mc:AlternateContent>
  <c:chart>
    <c:title>
      <c:tx>
        <c:rich>
          <a:bodyPr/>
          <a:lstStyle/>
          <a:p>
            <a:pPr>
              <a:defRPr/>
            </a:pPr>
            <a:r>
              <a:rPr lang="en-US" sz="1200">
                <a:latin typeface="Times New Roman" panose="02020603050405020304" pitchFamily="18" charset="0"/>
                <a:cs typeface="Times New Roman" panose="02020603050405020304" pitchFamily="18" charset="0"/>
              </a:rPr>
              <a:t>Inversión Inicial por Franquicia de la Muestra</a:t>
            </a:r>
          </a:p>
        </c:rich>
      </c:tx>
      <c:layout/>
      <c:overlay val="0"/>
    </c:title>
    <c:autoTitleDeleted val="0"/>
    <c:plotArea>
      <c:layout/>
      <c:barChart>
        <c:barDir val="col"/>
        <c:grouping val="clustered"/>
        <c:varyColors val="0"/>
        <c:ser>
          <c:idx val="0"/>
          <c:order val="0"/>
          <c:invertIfNegative val="0"/>
          <c:dLbls>
            <c:dLbl>
              <c:idx val="0"/>
              <c:layout/>
              <c:tx>
                <c:rich>
                  <a:bodyPr/>
                  <a:lstStyle/>
                  <a:p>
                    <a:r>
                      <a:rPr lang="en-US"/>
                      <a:t>76.9</a:t>
                    </a:r>
                  </a:p>
                </c:rich>
              </c:tx>
              <c:showLegendKey val="0"/>
              <c:showVal val="1"/>
              <c:showCatName val="0"/>
              <c:showSerName val="0"/>
              <c:showPercent val="0"/>
              <c:showBubbleSize val="0"/>
            </c:dLbl>
            <c:dLbl>
              <c:idx val="16"/>
              <c:layout/>
              <c:tx>
                <c:rich>
                  <a:bodyPr/>
                  <a:lstStyle/>
                  <a:p>
                    <a:r>
                      <a:rPr lang="en-US"/>
                      <a:t>2,100</a:t>
                    </a:r>
                  </a:p>
                </c:rich>
              </c:tx>
              <c:showLegendKey val="0"/>
              <c:showVal val="1"/>
              <c:showCatName val="0"/>
              <c:showSerName val="0"/>
              <c:showPercent val="0"/>
              <c:showBubbleSize val="0"/>
            </c:dLbl>
            <c:dLbl>
              <c:idx val="17"/>
              <c:layout/>
              <c:tx>
                <c:rich>
                  <a:bodyPr/>
                  <a:lstStyle/>
                  <a:p>
                    <a:r>
                      <a:rPr lang="en-US"/>
                      <a:t>3,900</a:t>
                    </a:r>
                  </a:p>
                </c:rich>
              </c:tx>
              <c:showLegendKey val="0"/>
              <c:showVal val="1"/>
              <c:showCatName val="0"/>
              <c:showSerName val="0"/>
              <c:showPercent val="0"/>
              <c:showBubbleSize val="0"/>
            </c:dLbl>
            <c:dLbl>
              <c:idx val="18"/>
              <c:layout/>
              <c:tx>
                <c:rich>
                  <a:bodyPr/>
                  <a:lstStyle/>
                  <a:p>
                    <a:r>
                      <a:rPr lang="en-US"/>
                      <a:t>5,600</a:t>
                    </a:r>
                  </a:p>
                </c:rich>
              </c:tx>
              <c:showLegendKey val="0"/>
              <c:showVal val="1"/>
              <c:showCatName val="0"/>
              <c:showSerName val="0"/>
              <c:showPercent val="0"/>
              <c:showBubbleSize val="0"/>
            </c:dLbl>
            <c:dLbl>
              <c:idx val="19"/>
              <c:layout/>
              <c:tx>
                <c:rich>
                  <a:bodyPr/>
                  <a:lstStyle/>
                  <a:p>
                    <a:r>
                      <a:rPr lang="en-US"/>
                      <a:t>9,800</a:t>
                    </a:r>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Gráficas!$E$2:$E$21</c:f>
              <c:strCache>
                <c:ptCount val="20"/>
                <c:pt idx="0">
                  <c:v>Consumich</c:v>
                </c:pt>
                <c:pt idx="1">
                  <c:v>Burger Max</c:v>
                </c:pt>
                <c:pt idx="2">
                  <c:v>La Auténtica Jicaleta</c:v>
                </c:pt>
                <c:pt idx="3">
                  <c:v>Home Psi Pinturas</c:v>
                </c:pt>
                <c:pt idx="4">
                  <c:v>More Shots</c:v>
                </c:pt>
                <c:pt idx="5">
                  <c:v>Quick &amp; Nice</c:v>
                </c:pt>
                <c:pt idx="6">
                  <c:v>Mustache</c:v>
                </c:pt>
                <c:pt idx="7">
                  <c:v>B*brownie</c:v>
                </c:pt>
                <c:pt idx="8">
                  <c:v>Samba Smoothies</c:v>
                </c:pt>
                <c:pt idx="9">
                  <c:v>Flor de Loto</c:v>
                </c:pt>
                <c:pt idx="10">
                  <c:v>La Cabaña de Fuentes</c:v>
                </c:pt>
                <c:pt idx="11">
                  <c:v>Yambalaya</c:v>
                </c:pt>
                <c:pt idx="12">
                  <c:v>Sushi Zone</c:v>
                </c:pt>
                <c:pt idx="13">
                  <c:v>Tacos Tony</c:v>
                </c:pt>
                <c:pt idx="14">
                  <c:v>Kowi</c:v>
                </c:pt>
                <c:pt idx="15">
                  <c:v>D volada café</c:v>
                </c:pt>
                <c:pt idx="16">
                  <c:v>El pollo pepe</c:v>
                </c:pt>
                <c:pt idx="17">
                  <c:v>El Fogoncito</c:v>
                </c:pt>
                <c:pt idx="18">
                  <c:v>Dreaming</c:v>
                </c:pt>
                <c:pt idx="19">
                  <c:v>Sharky's Car Wash</c:v>
                </c:pt>
              </c:strCache>
            </c:strRef>
          </c:cat>
          <c:val>
            <c:numRef>
              <c:f>Gráficas!$F$2:$F$21</c:f>
              <c:numCache>
                <c:formatCode>General</c:formatCode>
                <c:ptCount val="20"/>
                <c:pt idx="0">
                  <c:v>76906</c:v>
                </c:pt>
                <c:pt idx="1">
                  <c:v>100000</c:v>
                </c:pt>
                <c:pt idx="2">
                  <c:v>150000</c:v>
                </c:pt>
                <c:pt idx="3">
                  <c:v>155000</c:v>
                </c:pt>
                <c:pt idx="4">
                  <c:v>180000</c:v>
                </c:pt>
                <c:pt idx="5">
                  <c:v>180000</c:v>
                </c:pt>
                <c:pt idx="6">
                  <c:v>265000</c:v>
                </c:pt>
                <c:pt idx="7">
                  <c:v>300000</c:v>
                </c:pt>
                <c:pt idx="8">
                  <c:v>484000</c:v>
                </c:pt>
                <c:pt idx="9">
                  <c:v>500000</c:v>
                </c:pt>
                <c:pt idx="10">
                  <c:v>500000</c:v>
                </c:pt>
                <c:pt idx="11">
                  <c:v>750000</c:v>
                </c:pt>
                <c:pt idx="12">
                  <c:v>780000</c:v>
                </c:pt>
                <c:pt idx="13">
                  <c:v>820000</c:v>
                </c:pt>
                <c:pt idx="14">
                  <c:v>850000</c:v>
                </c:pt>
                <c:pt idx="15">
                  <c:v>949000</c:v>
                </c:pt>
                <c:pt idx="16">
                  <c:v>2100000</c:v>
                </c:pt>
                <c:pt idx="17">
                  <c:v>3900000</c:v>
                </c:pt>
                <c:pt idx="18">
                  <c:v>5600000</c:v>
                </c:pt>
                <c:pt idx="19">
                  <c:v>9800000</c:v>
                </c:pt>
              </c:numCache>
            </c:numRef>
          </c:val>
        </c:ser>
        <c:dLbls>
          <c:showLegendKey val="0"/>
          <c:showVal val="0"/>
          <c:showCatName val="0"/>
          <c:showSerName val="0"/>
          <c:showPercent val="0"/>
          <c:showBubbleSize val="0"/>
        </c:dLbls>
        <c:gapWidth val="150"/>
        <c:axId val="87518592"/>
        <c:axId val="87524480"/>
      </c:barChart>
      <c:catAx>
        <c:axId val="87518592"/>
        <c:scaling>
          <c:orientation val="minMax"/>
        </c:scaling>
        <c:delete val="0"/>
        <c:axPos val="b"/>
        <c:majorTickMark val="none"/>
        <c:minorTickMark val="none"/>
        <c:tickLblPos val="nextTo"/>
        <c:txPr>
          <a:bodyPr/>
          <a:lstStyle/>
          <a:p>
            <a:pPr>
              <a:defRPr>
                <a:latin typeface="Times New Roman" panose="02020603050405020304" pitchFamily="18" charset="0"/>
                <a:cs typeface="Times New Roman" panose="02020603050405020304" pitchFamily="18" charset="0"/>
              </a:defRPr>
            </a:pPr>
            <a:endParaRPr lang="en-US"/>
          </a:p>
        </c:txPr>
        <c:crossAx val="87524480"/>
        <c:crosses val="autoZero"/>
        <c:auto val="1"/>
        <c:lblAlgn val="ctr"/>
        <c:lblOffset val="100"/>
        <c:noMultiLvlLbl val="1"/>
      </c:catAx>
      <c:valAx>
        <c:axId val="87524480"/>
        <c:scaling>
          <c:orientation val="minMax"/>
          <c:max val="10000000"/>
        </c:scaling>
        <c:delete val="0"/>
        <c:axPos val="l"/>
        <c:majorGridlines/>
        <c:title>
          <c:tx>
            <c:rich>
              <a:bodyPr/>
              <a:lstStyle/>
              <a:p>
                <a:pPr>
                  <a:defRPr/>
                </a:pPr>
                <a:r>
                  <a:rPr lang="en-US"/>
                  <a:t>Miles de Pesos del 2013</a:t>
                </a:r>
              </a:p>
            </c:rich>
          </c:tx>
          <c:layout/>
          <c:overlay val="0"/>
        </c:title>
        <c:numFmt formatCode="@" sourceLinked="0"/>
        <c:majorTickMark val="out"/>
        <c:minorTickMark val="none"/>
        <c:tickLblPos val="nextTo"/>
        <c:crossAx val="87518592"/>
        <c:crosses val="autoZero"/>
        <c:crossBetween val="between"/>
        <c:majorUnit val="1000000"/>
        <c:dispUnits>
          <c:builtInUnit val="thousands"/>
        </c:dispUnits>
      </c:valAx>
    </c:plotArea>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8"/>
    </mc:Choice>
    <mc:Fallback>
      <c:style val="28"/>
    </mc:Fallback>
  </mc:AlternateContent>
  <c:chart>
    <c:title>
      <c:tx>
        <c:rich>
          <a:bodyPr/>
          <a:lstStyle/>
          <a:p>
            <a:pPr>
              <a:defRPr/>
            </a:pPr>
            <a:r>
              <a:rPr lang="en-US" sz="1200">
                <a:latin typeface="Times New Roman" panose="02020603050405020304" pitchFamily="18" charset="0"/>
                <a:cs typeface="Times New Roman" panose="02020603050405020304" pitchFamily="18" charset="0"/>
              </a:rPr>
              <a:t>Cuota de Franquicia (Canon</a:t>
            </a:r>
            <a:r>
              <a:rPr lang="en-US"/>
              <a:t>) </a:t>
            </a:r>
          </a:p>
        </c:rich>
      </c:tx>
      <c:layout/>
      <c:overlay val="0"/>
    </c:title>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Gráficas!$G$2:$G$21</c:f>
              <c:strCache>
                <c:ptCount val="20"/>
                <c:pt idx="0">
                  <c:v>Home Psi Pinturas</c:v>
                </c:pt>
                <c:pt idx="1">
                  <c:v>Burger Max</c:v>
                </c:pt>
                <c:pt idx="2">
                  <c:v>Consumich</c:v>
                </c:pt>
                <c:pt idx="3">
                  <c:v>More Shots</c:v>
                </c:pt>
                <c:pt idx="4">
                  <c:v>Quick &amp; Nice</c:v>
                </c:pt>
                <c:pt idx="5">
                  <c:v>B*brownie</c:v>
                </c:pt>
                <c:pt idx="6">
                  <c:v>Flor de Loto</c:v>
                </c:pt>
                <c:pt idx="7">
                  <c:v>Dreaming</c:v>
                </c:pt>
                <c:pt idx="8">
                  <c:v>La Auténtica Jicaleta</c:v>
                </c:pt>
                <c:pt idx="9">
                  <c:v>D' volada café</c:v>
                </c:pt>
                <c:pt idx="10">
                  <c:v>El pollo pepe</c:v>
                </c:pt>
                <c:pt idx="11">
                  <c:v>Tacos Tony</c:v>
                </c:pt>
                <c:pt idx="12">
                  <c:v>Kowi</c:v>
                </c:pt>
                <c:pt idx="13">
                  <c:v>Samba Smoothies</c:v>
                </c:pt>
                <c:pt idx="14">
                  <c:v>La Cabaña de Fuentes</c:v>
                </c:pt>
                <c:pt idx="15">
                  <c:v>Sushi Zone</c:v>
                </c:pt>
                <c:pt idx="16">
                  <c:v>Yambalaya</c:v>
                </c:pt>
                <c:pt idx="17">
                  <c:v>El Fogoncito</c:v>
                </c:pt>
                <c:pt idx="18">
                  <c:v>Sharky's Car Wash</c:v>
                </c:pt>
                <c:pt idx="19">
                  <c:v>Mustache</c:v>
                </c:pt>
              </c:strCache>
            </c:strRef>
          </c:cat>
          <c:val>
            <c:numRef>
              <c:f>Gráficas!$H$2:$H$21</c:f>
              <c:numCache>
                <c:formatCode>General</c:formatCode>
                <c:ptCount val="20"/>
                <c:pt idx="0">
                  <c:v>29000</c:v>
                </c:pt>
                <c:pt idx="1">
                  <c:v>50000</c:v>
                </c:pt>
                <c:pt idx="2">
                  <c:v>58000</c:v>
                </c:pt>
                <c:pt idx="3">
                  <c:v>90000</c:v>
                </c:pt>
                <c:pt idx="4">
                  <c:v>90000</c:v>
                </c:pt>
                <c:pt idx="5">
                  <c:v>100000</c:v>
                </c:pt>
                <c:pt idx="6">
                  <c:v>150000</c:v>
                </c:pt>
                <c:pt idx="7">
                  <c:v>150000</c:v>
                </c:pt>
                <c:pt idx="8">
                  <c:v>150000</c:v>
                </c:pt>
                <c:pt idx="9">
                  <c:v>156000</c:v>
                </c:pt>
                <c:pt idx="10">
                  <c:v>175500</c:v>
                </c:pt>
                <c:pt idx="11">
                  <c:v>180000</c:v>
                </c:pt>
                <c:pt idx="12">
                  <c:v>215000</c:v>
                </c:pt>
                <c:pt idx="13">
                  <c:v>225000</c:v>
                </c:pt>
                <c:pt idx="14">
                  <c:v>250000</c:v>
                </c:pt>
                <c:pt idx="15">
                  <c:v>260000</c:v>
                </c:pt>
                <c:pt idx="16">
                  <c:v>290000</c:v>
                </c:pt>
                <c:pt idx="17">
                  <c:v>325000</c:v>
                </c:pt>
                <c:pt idx="18">
                  <c:v>500000</c:v>
                </c:pt>
                <c:pt idx="19">
                  <c:v>900000</c:v>
                </c:pt>
              </c:numCache>
            </c:numRef>
          </c:val>
        </c:ser>
        <c:dLbls>
          <c:showLegendKey val="0"/>
          <c:showVal val="0"/>
          <c:showCatName val="0"/>
          <c:showSerName val="0"/>
          <c:showPercent val="0"/>
          <c:showBubbleSize val="0"/>
        </c:dLbls>
        <c:gapWidth val="150"/>
        <c:axId val="87732608"/>
        <c:axId val="87734144"/>
      </c:barChart>
      <c:catAx>
        <c:axId val="87732608"/>
        <c:scaling>
          <c:orientation val="minMax"/>
        </c:scaling>
        <c:delete val="0"/>
        <c:axPos val="b"/>
        <c:majorTickMark val="none"/>
        <c:minorTickMark val="none"/>
        <c:tickLblPos val="nextTo"/>
        <c:txPr>
          <a:bodyPr/>
          <a:lstStyle/>
          <a:p>
            <a:pPr>
              <a:defRPr>
                <a:latin typeface="Times New Roman" panose="02020603050405020304" pitchFamily="18" charset="0"/>
                <a:cs typeface="Times New Roman" panose="02020603050405020304" pitchFamily="18" charset="0"/>
              </a:defRPr>
            </a:pPr>
            <a:endParaRPr lang="en-US"/>
          </a:p>
        </c:txPr>
        <c:crossAx val="87734144"/>
        <c:crosses val="autoZero"/>
        <c:auto val="1"/>
        <c:lblAlgn val="ctr"/>
        <c:lblOffset val="100"/>
        <c:noMultiLvlLbl val="1"/>
      </c:catAx>
      <c:valAx>
        <c:axId val="87734144"/>
        <c:scaling>
          <c:orientation val="minMax"/>
        </c:scaling>
        <c:delete val="0"/>
        <c:axPos val="l"/>
        <c:majorGridlines/>
        <c:title>
          <c:tx>
            <c:rich>
              <a:bodyPr/>
              <a:lstStyle/>
              <a:p>
                <a:pPr>
                  <a:defRPr/>
                </a:pPr>
                <a:r>
                  <a:rPr lang="en-US"/>
                  <a:t>Miles de Pesos del 2013</a:t>
                </a:r>
              </a:p>
            </c:rich>
          </c:tx>
          <c:layout/>
          <c:overlay val="0"/>
        </c:title>
        <c:numFmt formatCode="General" sourceLinked="1"/>
        <c:majorTickMark val="out"/>
        <c:minorTickMark val="none"/>
        <c:tickLblPos val="nextTo"/>
        <c:crossAx val="87732608"/>
        <c:crosses val="autoZero"/>
        <c:crossBetween val="between"/>
        <c:dispUnits>
          <c:builtInUnit val="thousands"/>
        </c:dispUnits>
      </c:valAx>
    </c:plotArea>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1"/>
    </mc:Choice>
    <mc:Fallback>
      <c:style val="31"/>
    </mc:Fallback>
  </mc:AlternateContent>
  <c:chart>
    <c:title>
      <c:tx>
        <c:rich>
          <a:bodyPr/>
          <a:lstStyle/>
          <a:p>
            <a:pPr>
              <a:defRPr/>
            </a:pPr>
            <a:r>
              <a:rPr lang="en-US" sz="1200">
                <a:latin typeface="Times New Roman" panose="02020603050405020304" pitchFamily="18" charset="0"/>
                <a:cs typeface="Times New Roman" panose="02020603050405020304" pitchFamily="18" charset="0"/>
              </a:rPr>
              <a:t>Periodo de Recuperación de la Inversión</a:t>
            </a:r>
          </a:p>
        </c:rich>
      </c:tx>
      <c:layout/>
      <c:overlay val="0"/>
    </c:title>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Gráficas!$I$2:$I$21</c:f>
              <c:strCache>
                <c:ptCount val="20"/>
                <c:pt idx="0">
                  <c:v>More Shots</c:v>
                </c:pt>
                <c:pt idx="1">
                  <c:v>Consumich</c:v>
                </c:pt>
                <c:pt idx="2">
                  <c:v>Burger Max</c:v>
                </c:pt>
                <c:pt idx="3">
                  <c:v>La Auténtica Jicaleta</c:v>
                </c:pt>
                <c:pt idx="4">
                  <c:v>Flor de Loto</c:v>
                </c:pt>
                <c:pt idx="5">
                  <c:v>Home Psi Pinturas</c:v>
                </c:pt>
                <c:pt idx="6">
                  <c:v>Dreaming</c:v>
                </c:pt>
                <c:pt idx="7">
                  <c:v>B*brownie</c:v>
                </c:pt>
                <c:pt idx="8">
                  <c:v>Quick &amp; Nice</c:v>
                </c:pt>
                <c:pt idx="9">
                  <c:v>Samba Smoothies</c:v>
                </c:pt>
                <c:pt idx="10">
                  <c:v>Yambalaya</c:v>
                </c:pt>
                <c:pt idx="11">
                  <c:v>Sushi Zone</c:v>
                </c:pt>
                <c:pt idx="12">
                  <c:v>La Cabaña de Fuentes</c:v>
                </c:pt>
                <c:pt idx="13">
                  <c:v>D' volada café</c:v>
                </c:pt>
                <c:pt idx="14">
                  <c:v>Tacos Tony</c:v>
                </c:pt>
                <c:pt idx="15">
                  <c:v>Mustache</c:v>
                </c:pt>
                <c:pt idx="16">
                  <c:v>Kowi</c:v>
                </c:pt>
                <c:pt idx="17">
                  <c:v>Sharky's Car Wash</c:v>
                </c:pt>
                <c:pt idx="18">
                  <c:v>El pollo pepe</c:v>
                </c:pt>
                <c:pt idx="19">
                  <c:v>El Fogoncito</c:v>
                </c:pt>
              </c:strCache>
            </c:strRef>
          </c:cat>
          <c:val>
            <c:numRef>
              <c:f>Gráficas!$J$2:$J$21</c:f>
              <c:numCache>
                <c:formatCode>General</c:formatCode>
                <c:ptCount val="20"/>
                <c:pt idx="0">
                  <c:v>8</c:v>
                </c:pt>
                <c:pt idx="1">
                  <c:v>12</c:v>
                </c:pt>
                <c:pt idx="2">
                  <c:v>12</c:v>
                </c:pt>
                <c:pt idx="3">
                  <c:v>12</c:v>
                </c:pt>
                <c:pt idx="4">
                  <c:v>16</c:v>
                </c:pt>
                <c:pt idx="5">
                  <c:v>16</c:v>
                </c:pt>
                <c:pt idx="6">
                  <c:v>18</c:v>
                </c:pt>
                <c:pt idx="7">
                  <c:v>18</c:v>
                </c:pt>
                <c:pt idx="8">
                  <c:v>18</c:v>
                </c:pt>
                <c:pt idx="9">
                  <c:v>21</c:v>
                </c:pt>
                <c:pt idx="10">
                  <c:v>21</c:v>
                </c:pt>
                <c:pt idx="11">
                  <c:v>21</c:v>
                </c:pt>
                <c:pt idx="12">
                  <c:v>24</c:v>
                </c:pt>
                <c:pt idx="13">
                  <c:v>24</c:v>
                </c:pt>
                <c:pt idx="14">
                  <c:v>24</c:v>
                </c:pt>
                <c:pt idx="15">
                  <c:v>27</c:v>
                </c:pt>
                <c:pt idx="16">
                  <c:v>28</c:v>
                </c:pt>
                <c:pt idx="17">
                  <c:v>32</c:v>
                </c:pt>
                <c:pt idx="18">
                  <c:v>36</c:v>
                </c:pt>
                <c:pt idx="19">
                  <c:v>42</c:v>
                </c:pt>
              </c:numCache>
            </c:numRef>
          </c:val>
        </c:ser>
        <c:dLbls>
          <c:showLegendKey val="0"/>
          <c:showVal val="0"/>
          <c:showCatName val="0"/>
          <c:showSerName val="0"/>
          <c:showPercent val="0"/>
          <c:showBubbleSize val="0"/>
        </c:dLbls>
        <c:gapWidth val="150"/>
        <c:axId val="87239296"/>
        <c:axId val="87249280"/>
      </c:barChart>
      <c:catAx>
        <c:axId val="87239296"/>
        <c:scaling>
          <c:orientation val="minMax"/>
        </c:scaling>
        <c:delete val="0"/>
        <c:axPos val="b"/>
        <c:majorTickMark val="none"/>
        <c:minorTickMark val="none"/>
        <c:tickLblPos val="nextTo"/>
        <c:txPr>
          <a:bodyPr/>
          <a:lstStyle/>
          <a:p>
            <a:pPr>
              <a:defRPr>
                <a:latin typeface="Times New Roman" panose="02020603050405020304" pitchFamily="18" charset="0"/>
                <a:cs typeface="Times New Roman" panose="02020603050405020304" pitchFamily="18" charset="0"/>
              </a:defRPr>
            </a:pPr>
            <a:endParaRPr lang="en-US"/>
          </a:p>
        </c:txPr>
        <c:crossAx val="87249280"/>
        <c:crosses val="autoZero"/>
        <c:auto val="1"/>
        <c:lblAlgn val="ctr"/>
        <c:lblOffset val="100"/>
        <c:noMultiLvlLbl val="1"/>
      </c:catAx>
      <c:valAx>
        <c:axId val="87249280"/>
        <c:scaling>
          <c:orientation val="minMax"/>
        </c:scaling>
        <c:delete val="0"/>
        <c:axPos val="l"/>
        <c:majorGridlines/>
        <c:title>
          <c:tx>
            <c:rich>
              <a:bodyPr/>
              <a:lstStyle/>
              <a:p>
                <a:pPr>
                  <a:defRPr/>
                </a:pPr>
                <a:r>
                  <a:rPr lang="en-US"/>
                  <a:t>Meses</a:t>
                </a:r>
              </a:p>
            </c:rich>
          </c:tx>
          <c:layout/>
          <c:overlay val="0"/>
        </c:title>
        <c:numFmt formatCode="General" sourceLinked="1"/>
        <c:majorTickMark val="out"/>
        <c:minorTickMark val="none"/>
        <c:tickLblPos val="nextTo"/>
        <c:crossAx val="87239296"/>
        <c:crosses val="autoZero"/>
        <c:crossBetween val="between"/>
      </c:valAx>
    </c:plotArea>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2"/>
    </mc:Choice>
    <mc:Fallback>
      <c:style val="32"/>
    </mc:Fallback>
  </mc:AlternateContent>
  <c:chart>
    <c:title>
      <c:tx>
        <c:rich>
          <a:bodyPr/>
          <a:lstStyle/>
          <a:p>
            <a:pPr>
              <a:defRPr/>
            </a:pPr>
            <a:r>
              <a:rPr lang="en-US" sz="1200">
                <a:latin typeface="Times New Roman" panose="02020603050405020304" pitchFamily="18" charset="0"/>
                <a:cs typeface="Times New Roman" panose="02020603050405020304" pitchFamily="18" charset="0"/>
              </a:rPr>
              <a:t>Número de Empleados por Franquicia</a:t>
            </a:r>
          </a:p>
        </c:rich>
      </c:tx>
      <c:layout/>
      <c:overlay val="0"/>
    </c:title>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Gráficas!$M$2:$M$21</c:f>
              <c:strCache>
                <c:ptCount val="20"/>
                <c:pt idx="0">
                  <c:v>Home Psi Pinturas</c:v>
                </c:pt>
                <c:pt idx="1">
                  <c:v>Samba Smoothies</c:v>
                </c:pt>
                <c:pt idx="2">
                  <c:v>Quick &amp; Nice</c:v>
                </c:pt>
                <c:pt idx="3">
                  <c:v>Yambalaya</c:v>
                </c:pt>
                <c:pt idx="4">
                  <c:v>Consumich</c:v>
                </c:pt>
                <c:pt idx="5">
                  <c:v>Burger Max</c:v>
                </c:pt>
                <c:pt idx="6">
                  <c:v>La Cabaña de Fuentes</c:v>
                </c:pt>
                <c:pt idx="7">
                  <c:v>Mustache</c:v>
                </c:pt>
                <c:pt idx="8">
                  <c:v>D volada café</c:v>
                </c:pt>
                <c:pt idx="9">
                  <c:v>Tacos Tony</c:v>
                </c:pt>
                <c:pt idx="10">
                  <c:v>B*brownie</c:v>
                </c:pt>
                <c:pt idx="11">
                  <c:v>Kowi</c:v>
                </c:pt>
                <c:pt idx="12">
                  <c:v>La Auténtica Jicaleta</c:v>
                </c:pt>
                <c:pt idx="13">
                  <c:v>Flor de Loto</c:v>
                </c:pt>
                <c:pt idx="14">
                  <c:v>Dreaming</c:v>
                </c:pt>
                <c:pt idx="15">
                  <c:v>More Shots</c:v>
                </c:pt>
                <c:pt idx="16">
                  <c:v>El pollo pepe</c:v>
                </c:pt>
                <c:pt idx="17">
                  <c:v>Sushi Zone</c:v>
                </c:pt>
                <c:pt idx="18">
                  <c:v>El Fogoncito</c:v>
                </c:pt>
                <c:pt idx="19">
                  <c:v>Sharky's Car Wash</c:v>
                </c:pt>
              </c:strCache>
            </c:strRef>
          </c:cat>
          <c:val>
            <c:numRef>
              <c:f>Gráficas!$N$2:$N$21</c:f>
              <c:numCache>
                <c:formatCode>General</c:formatCode>
                <c:ptCount val="20"/>
                <c:pt idx="0">
                  <c:v>1</c:v>
                </c:pt>
                <c:pt idx="1">
                  <c:v>2</c:v>
                </c:pt>
                <c:pt idx="2">
                  <c:v>2</c:v>
                </c:pt>
                <c:pt idx="3">
                  <c:v>3</c:v>
                </c:pt>
                <c:pt idx="4">
                  <c:v>4</c:v>
                </c:pt>
                <c:pt idx="5">
                  <c:v>4</c:v>
                </c:pt>
                <c:pt idx="6">
                  <c:v>4</c:v>
                </c:pt>
                <c:pt idx="7">
                  <c:v>4</c:v>
                </c:pt>
                <c:pt idx="8">
                  <c:v>5</c:v>
                </c:pt>
                <c:pt idx="9">
                  <c:v>5</c:v>
                </c:pt>
                <c:pt idx="10">
                  <c:v>6</c:v>
                </c:pt>
                <c:pt idx="11">
                  <c:v>6</c:v>
                </c:pt>
                <c:pt idx="12">
                  <c:v>7</c:v>
                </c:pt>
                <c:pt idx="13">
                  <c:v>8</c:v>
                </c:pt>
                <c:pt idx="14">
                  <c:v>10</c:v>
                </c:pt>
                <c:pt idx="15">
                  <c:v>10</c:v>
                </c:pt>
                <c:pt idx="16">
                  <c:v>15</c:v>
                </c:pt>
                <c:pt idx="17">
                  <c:v>15</c:v>
                </c:pt>
                <c:pt idx="18">
                  <c:v>30</c:v>
                </c:pt>
                <c:pt idx="19">
                  <c:v>35</c:v>
                </c:pt>
              </c:numCache>
            </c:numRef>
          </c:val>
        </c:ser>
        <c:dLbls>
          <c:showLegendKey val="0"/>
          <c:showVal val="0"/>
          <c:showCatName val="0"/>
          <c:showSerName val="0"/>
          <c:showPercent val="0"/>
          <c:showBubbleSize val="0"/>
        </c:dLbls>
        <c:gapWidth val="150"/>
        <c:axId val="87263872"/>
        <c:axId val="106140032"/>
      </c:barChart>
      <c:catAx>
        <c:axId val="87263872"/>
        <c:scaling>
          <c:orientation val="minMax"/>
        </c:scaling>
        <c:delete val="0"/>
        <c:axPos val="b"/>
        <c:majorTickMark val="none"/>
        <c:minorTickMark val="none"/>
        <c:tickLblPos val="nextTo"/>
        <c:txPr>
          <a:bodyPr/>
          <a:lstStyle/>
          <a:p>
            <a:pPr>
              <a:defRPr>
                <a:latin typeface="Times New Roman" panose="02020603050405020304" pitchFamily="18" charset="0"/>
                <a:cs typeface="Times New Roman" panose="02020603050405020304" pitchFamily="18" charset="0"/>
              </a:defRPr>
            </a:pPr>
            <a:endParaRPr lang="en-US"/>
          </a:p>
        </c:txPr>
        <c:crossAx val="106140032"/>
        <c:crosses val="autoZero"/>
        <c:auto val="1"/>
        <c:lblAlgn val="ctr"/>
        <c:lblOffset val="100"/>
        <c:noMultiLvlLbl val="1"/>
      </c:catAx>
      <c:valAx>
        <c:axId val="106140032"/>
        <c:scaling>
          <c:orientation val="minMax"/>
        </c:scaling>
        <c:delete val="0"/>
        <c:axPos val="l"/>
        <c:majorGridlines/>
        <c:title>
          <c:tx>
            <c:rich>
              <a:bodyPr/>
              <a:lstStyle/>
              <a:p>
                <a:pPr>
                  <a:defRPr/>
                </a:pPr>
                <a:r>
                  <a:rPr lang="en-US"/>
                  <a:t>Número de Empleados</a:t>
                </a:r>
              </a:p>
            </c:rich>
          </c:tx>
          <c:layout/>
          <c:overlay val="0"/>
        </c:title>
        <c:numFmt formatCode="General" sourceLinked="1"/>
        <c:majorTickMark val="out"/>
        <c:minorTickMark val="none"/>
        <c:tickLblPos val="nextTo"/>
        <c:crossAx val="87263872"/>
        <c:crosses val="autoZero"/>
        <c:crossBetween val="between"/>
      </c:valAx>
    </c:plotArea>
    <c:plotVisOnly val="1"/>
    <c:dispBlanksAs val="gap"/>
    <c:showDLblsOverMax val="0"/>
  </c:chart>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7"/>
    </mc:Choice>
    <mc:Fallback>
      <c:style val="27"/>
    </mc:Fallback>
  </mc:AlternateContent>
  <c:chart>
    <c:title>
      <c:tx>
        <c:rich>
          <a:bodyPr/>
          <a:lstStyle/>
          <a:p>
            <a:pPr>
              <a:defRPr/>
            </a:pPr>
            <a:r>
              <a:rPr lang="en-US" sz="1200">
                <a:latin typeface="Times New Roman" panose="02020603050405020304" pitchFamily="18" charset="0"/>
                <a:cs typeface="Times New Roman" panose="02020603050405020304" pitchFamily="18" charset="0"/>
              </a:rPr>
              <a:t>Número de Unidades por Franquicia</a:t>
            </a:r>
          </a:p>
        </c:rich>
      </c:tx>
      <c:layout/>
      <c:overlay val="0"/>
    </c:title>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Gráficas!$K$2:$K$21</c:f>
              <c:strCache>
                <c:ptCount val="20"/>
                <c:pt idx="0">
                  <c:v>Consumich</c:v>
                </c:pt>
                <c:pt idx="1">
                  <c:v>Dreaming</c:v>
                </c:pt>
                <c:pt idx="2">
                  <c:v>Samba Smoothies</c:v>
                </c:pt>
                <c:pt idx="3">
                  <c:v>B*brownie</c:v>
                </c:pt>
                <c:pt idx="4">
                  <c:v>Sharky's Car Wash</c:v>
                </c:pt>
                <c:pt idx="5">
                  <c:v>Mustache</c:v>
                </c:pt>
                <c:pt idx="6">
                  <c:v>La Auténtica Jicaleta</c:v>
                </c:pt>
                <c:pt idx="7">
                  <c:v>Sushi Zone</c:v>
                </c:pt>
                <c:pt idx="8">
                  <c:v>Yambalaya</c:v>
                </c:pt>
                <c:pt idx="9">
                  <c:v>La Cabaña de Fuentes</c:v>
                </c:pt>
                <c:pt idx="10">
                  <c:v>More Shots</c:v>
                </c:pt>
                <c:pt idx="11">
                  <c:v>Quick &amp; Nice</c:v>
                </c:pt>
                <c:pt idx="12">
                  <c:v>Burger Max</c:v>
                </c:pt>
                <c:pt idx="13">
                  <c:v>Flor de Loto</c:v>
                </c:pt>
                <c:pt idx="14">
                  <c:v>Tacos Tony</c:v>
                </c:pt>
                <c:pt idx="15">
                  <c:v>Home Psi Pinturas</c:v>
                </c:pt>
                <c:pt idx="16">
                  <c:v>Kowi</c:v>
                </c:pt>
                <c:pt idx="17">
                  <c:v>El Fogoncito</c:v>
                </c:pt>
                <c:pt idx="18">
                  <c:v>D' volada café</c:v>
                </c:pt>
                <c:pt idx="19">
                  <c:v>El pollo pepe</c:v>
                </c:pt>
              </c:strCache>
            </c:strRef>
          </c:cat>
          <c:val>
            <c:numRef>
              <c:f>Gráficas!$L$2:$L$21</c:f>
              <c:numCache>
                <c:formatCode>General</c:formatCode>
                <c:ptCount val="20"/>
                <c:pt idx="0">
                  <c:v>1</c:v>
                </c:pt>
                <c:pt idx="1">
                  <c:v>2</c:v>
                </c:pt>
                <c:pt idx="2">
                  <c:v>2</c:v>
                </c:pt>
                <c:pt idx="3">
                  <c:v>2</c:v>
                </c:pt>
                <c:pt idx="4">
                  <c:v>3</c:v>
                </c:pt>
                <c:pt idx="5">
                  <c:v>4</c:v>
                </c:pt>
                <c:pt idx="6">
                  <c:v>6</c:v>
                </c:pt>
                <c:pt idx="7">
                  <c:v>6</c:v>
                </c:pt>
                <c:pt idx="8">
                  <c:v>7</c:v>
                </c:pt>
                <c:pt idx="9">
                  <c:v>8</c:v>
                </c:pt>
                <c:pt idx="10">
                  <c:v>8</c:v>
                </c:pt>
                <c:pt idx="11">
                  <c:v>8</c:v>
                </c:pt>
                <c:pt idx="12">
                  <c:v>9</c:v>
                </c:pt>
                <c:pt idx="13">
                  <c:v>11</c:v>
                </c:pt>
                <c:pt idx="14">
                  <c:v>14</c:v>
                </c:pt>
                <c:pt idx="15">
                  <c:v>26</c:v>
                </c:pt>
                <c:pt idx="16">
                  <c:v>26</c:v>
                </c:pt>
                <c:pt idx="17">
                  <c:v>48</c:v>
                </c:pt>
                <c:pt idx="18">
                  <c:v>54</c:v>
                </c:pt>
                <c:pt idx="19">
                  <c:v>56</c:v>
                </c:pt>
              </c:numCache>
            </c:numRef>
          </c:val>
        </c:ser>
        <c:dLbls>
          <c:showLegendKey val="0"/>
          <c:showVal val="0"/>
          <c:showCatName val="0"/>
          <c:showSerName val="0"/>
          <c:showPercent val="0"/>
          <c:showBubbleSize val="0"/>
        </c:dLbls>
        <c:gapWidth val="150"/>
        <c:axId val="106234624"/>
        <c:axId val="106236160"/>
      </c:barChart>
      <c:catAx>
        <c:axId val="106234624"/>
        <c:scaling>
          <c:orientation val="minMax"/>
        </c:scaling>
        <c:delete val="0"/>
        <c:axPos val="b"/>
        <c:majorTickMark val="none"/>
        <c:minorTickMark val="none"/>
        <c:tickLblPos val="nextTo"/>
        <c:txPr>
          <a:bodyPr/>
          <a:lstStyle/>
          <a:p>
            <a:pPr>
              <a:defRPr>
                <a:latin typeface="Times New Roman" panose="02020603050405020304" pitchFamily="18" charset="0"/>
                <a:cs typeface="Times New Roman" panose="02020603050405020304" pitchFamily="18" charset="0"/>
              </a:defRPr>
            </a:pPr>
            <a:endParaRPr lang="en-US"/>
          </a:p>
        </c:txPr>
        <c:crossAx val="106236160"/>
        <c:crosses val="autoZero"/>
        <c:auto val="1"/>
        <c:lblAlgn val="ctr"/>
        <c:lblOffset val="100"/>
        <c:noMultiLvlLbl val="1"/>
      </c:catAx>
      <c:valAx>
        <c:axId val="106236160"/>
        <c:scaling>
          <c:orientation val="minMax"/>
        </c:scaling>
        <c:delete val="0"/>
        <c:axPos val="l"/>
        <c:majorGridlines/>
        <c:title>
          <c:tx>
            <c:rich>
              <a:bodyPr/>
              <a:lstStyle/>
              <a:p>
                <a:pPr>
                  <a:defRPr/>
                </a:pPr>
                <a:r>
                  <a:rPr lang="en-US"/>
                  <a:t>Número de Unidades</a:t>
                </a:r>
              </a:p>
            </c:rich>
          </c:tx>
          <c:layout/>
          <c:overlay val="0"/>
        </c:title>
        <c:numFmt formatCode="General" sourceLinked="1"/>
        <c:majorTickMark val="out"/>
        <c:minorTickMark val="none"/>
        <c:tickLblPos val="nextTo"/>
        <c:crossAx val="106234624"/>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a:pPr>
            <a:r>
              <a:rPr lang="en-US"/>
              <a:t>Resultados particulares del trabajo de campo</a:t>
            </a:r>
          </a:p>
        </c:rich>
      </c:tx>
      <c:layout/>
      <c:overlay val="0"/>
    </c:title>
    <c:autoTitleDeleted val="0"/>
    <c:plotArea>
      <c:layout/>
      <c:pieChart>
        <c:varyColors val="1"/>
        <c:ser>
          <c:idx val="0"/>
          <c:order val="0"/>
          <c:dLbls>
            <c:dLbl>
              <c:idx val="0"/>
              <c:layout/>
              <c:tx>
                <c:rich>
                  <a:bodyPr/>
                  <a:lstStyle/>
                  <a:p>
                    <a:r>
                      <a:rPr lang="en-US" smtClean="0"/>
                      <a:t>383, </a:t>
                    </a:r>
                    <a:r>
                      <a:rPr lang="en-US"/>
                      <a:t>44%</a:t>
                    </a:r>
                  </a:p>
                </c:rich>
              </c:tx>
              <c:showLegendKey val="0"/>
              <c:showVal val="1"/>
              <c:showCatName val="0"/>
              <c:showSerName val="0"/>
              <c:showPercent val="1"/>
              <c:showBubbleSize val="0"/>
            </c:dLbl>
            <c:dLbl>
              <c:idx val="1"/>
              <c:layout/>
              <c:tx>
                <c:rich>
                  <a:bodyPr/>
                  <a:lstStyle/>
                  <a:p>
                    <a:r>
                      <a:rPr lang="en-US" smtClean="0"/>
                      <a:t>210, </a:t>
                    </a:r>
                    <a:r>
                      <a:rPr lang="en-US"/>
                      <a:t>24%</a:t>
                    </a:r>
                  </a:p>
                </c:rich>
              </c:tx>
              <c:showLegendKey val="0"/>
              <c:showVal val="1"/>
              <c:showCatName val="0"/>
              <c:showSerName val="0"/>
              <c:showPercent val="1"/>
              <c:showBubbleSize val="0"/>
            </c:dLbl>
            <c:dLbl>
              <c:idx val="2"/>
              <c:layout/>
              <c:tx>
                <c:rich>
                  <a:bodyPr/>
                  <a:lstStyle/>
                  <a:p>
                    <a:r>
                      <a:rPr lang="en-US" smtClean="0"/>
                      <a:t>146, </a:t>
                    </a:r>
                    <a:r>
                      <a:rPr lang="en-US"/>
                      <a:t>17%</a:t>
                    </a:r>
                  </a:p>
                </c:rich>
              </c:tx>
              <c:showLegendKey val="0"/>
              <c:showVal val="1"/>
              <c:showCatName val="0"/>
              <c:showSerName val="0"/>
              <c:showPercent val="1"/>
              <c:showBubbleSize val="0"/>
            </c:dLbl>
            <c:dLbl>
              <c:idx val="3"/>
              <c:layout/>
              <c:tx>
                <c:rich>
                  <a:bodyPr/>
                  <a:lstStyle/>
                  <a:p>
                    <a:r>
                      <a:rPr lang="en-US" smtClean="0"/>
                      <a:t>111, </a:t>
                    </a:r>
                    <a:r>
                      <a:rPr lang="en-US"/>
                      <a:t>13%</a:t>
                    </a:r>
                  </a:p>
                </c:rich>
              </c:tx>
              <c:showLegendKey val="0"/>
              <c:showVal val="1"/>
              <c:showCatName val="0"/>
              <c:showSerName val="0"/>
              <c:showPercent val="1"/>
              <c:showBubbleSize val="0"/>
            </c:dLbl>
            <c:dLbl>
              <c:idx val="4"/>
              <c:layout/>
              <c:tx>
                <c:rich>
                  <a:bodyPr/>
                  <a:lstStyle/>
                  <a:p>
                    <a:r>
                      <a:rPr lang="en-US" smtClean="0"/>
                      <a:t>19, </a:t>
                    </a:r>
                    <a:r>
                      <a:rPr lang="en-US"/>
                      <a:t>2%</a:t>
                    </a:r>
                  </a:p>
                </c:rich>
              </c:tx>
              <c:showLegendKey val="0"/>
              <c:showVal val="1"/>
              <c:showCatName val="0"/>
              <c:showSerName val="0"/>
              <c:showPercent val="1"/>
              <c:showBubbleSize val="0"/>
            </c:dLbl>
            <c:showLegendKey val="0"/>
            <c:showVal val="1"/>
            <c:showCatName val="0"/>
            <c:showSerName val="0"/>
            <c:showPercent val="1"/>
            <c:showBubbleSize val="0"/>
            <c:showLeaderLines val="1"/>
          </c:dLbls>
          <c:cat>
            <c:strRef>
              <c:f>Hoja1!$A$7:$A$11</c:f>
              <c:strCache>
                <c:ptCount val="5"/>
                <c:pt idx="0">
                  <c:v>Aceptaron que se les enviara el cuestionario</c:v>
                </c:pt>
                <c:pt idx="1">
                  <c:v>Levantaron la bocina pero se negaron a contestar la encuesta</c:v>
                </c:pt>
                <c:pt idx="2">
                  <c:v>No levantaron la bocina (nunca contestaron el teléfono)</c:v>
                </c:pt>
                <c:pt idx="3">
                  <c:v>Línea suspendida</c:v>
                </c:pt>
                <c:pt idx="4">
                  <c:v>Número cambiado</c:v>
                </c:pt>
              </c:strCache>
            </c:strRef>
          </c:cat>
          <c:val>
            <c:numRef>
              <c:f>Hoja1!$B$7:$B$11</c:f>
              <c:numCache>
                <c:formatCode>General</c:formatCode>
                <c:ptCount val="5"/>
                <c:pt idx="0">
                  <c:v>202</c:v>
                </c:pt>
                <c:pt idx="1">
                  <c:v>111</c:v>
                </c:pt>
                <c:pt idx="2">
                  <c:v>77</c:v>
                </c:pt>
                <c:pt idx="3">
                  <c:v>59</c:v>
                </c:pt>
                <c:pt idx="4">
                  <c:v>10</c:v>
                </c:pt>
              </c:numCache>
            </c:numRef>
          </c:val>
        </c:ser>
        <c:dLbls>
          <c:showLegendKey val="0"/>
          <c:showVal val="0"/>
          <c:showCatName val="0"/>
          <c:showSerName val="0"/>
          <c:showPercent val="1"/>
          <c:showBubbleSize val="0"/>
          <c:showLeaderLines val="1"/>
        </c:dLbls>
        <c:firstSliceAng val="0"/>
      </c:pieChart>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Motivos de las negativas al cuestionario </a:t>
            </a:r>
          </a:p>
        </c:rich>
      </c:tx>
      <c:layout/>
      <c:overlay val="0"/>
    </c:title>
    <c:autoTitleDeleted val="0"/>
    <c:view3D>
      <c:rotX val="30"/>
      <c:rotY val="0"/>
      <c:rAngAx val="0"/>
      <c:perspective val="30"/>
    </c:view3D>
    <c:floor>
      <c:thickness val="0"/>
    </c:floor>
    <c:sideWall>
      <c:thickness val="0"/>
    </c:sideWall>
    <c:backWall>
      <c:thickness val="0"/>
    </c:backWall>
    <c:plotArea>
      <c:layout/>
      <c:pie3DChart>
        <c:varyColors val="1"/>
        <c:dLbls>
          <c:showLegendKey val="0"/>
          <c:showVal val="0"/>
          <c:showCatName val="0"/>
          <c:showSerName val="0"/>
          <c:showPercent val="1"/>
          <c:showBubbleSize val="0"/>
          <c:showLeaderLines val="1"/>
        </c:dLbls>
      </c:pie3DChart>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42"/>
    </mc:Choice>
    <mc:Fallback>
      <c:style val="42"/>
    </mc:Fallback>
  </mc:AlternateContent>
  <c:chart>
    <c:autoTitleDeleted val="0"/>
    <c:plotArea>
      <c:layout/>
      <c:barChart>
        <c:barDir val="col"/>
        <c:grouping val="clustered"/>
        <c:varyColors val="0"/>
        <c:ser>
          <c:idx val="0"/>
          <c:order val="0"/>
          <c:invertIfNegative val="0"/>
          <c:cat>
            <c:strRef>
              <c:f>'[Paquetes precio promedio Memo - Copy.xlsx]Hoja1'!$A$6:$A$10</c:f>
              <c:strCache>
                <c:ptCount val="5"/>
                <c:pt idx="0">
                  <c:v>Falta de tiempo-estar muy ocupados</c:v>
                </c:pt>
                <c:pt idx="1">
                  <c:v>Cuestiones de inseguridad</c:v>
                </c:pt>
                <c:pt idx="2">
                  <c:v>No estar autorizados a dar ningún tipo de información</c:v>
                </c:pt>
                <c:pt idx="3">
                  <c:v>No contar con correo electrónico</c:v>
                </c:pt>
                <c:pt idx="4">
                  <c:v>Manifestó no saber usar internet</c:v>
                </c:pt>
              </c:strCache>
            </c:strRef>
          </c:cat>
          <c:val>
            <c:numRef>
              <c:f>'[Paquetes precio promedio Memo - Copy.xlsx]Hoja1'!$B$6:$B$10</c:f>
              <c:numCache>
                <c:formatCode>General</c:formatCode>
                <c:ptCount val="5"/>
              </c:numCache>
            </c:numRef>
          </c:val>
        </c:ser>
        <c:ser>
          <c:idx val="1"/>
          <c:order val="1"/>
          <c:invertIfNegative val="0"/>
          <c:cat>
            <c:strRef>
              <c:f>'[Paquetes precio promedio Memo - Copy.xlsx]Hoja1'!$A$6:$A$10</c:f>
              <c:strCache>
                <c:ptCount val="5"/>
                <c:pt idx="0">
                  <c:v>Falta de tiempo-estar muy ocupados</c:v>
                </c:pt>
                <c:pt idx="1">
                  <c:v>Cuestiones de inseguridad</c:v>
                </c:pt>
                <c:pt idx="2">
                  <c:v>No estar autorizados a dar ningún tipo de información</c:v>
                </c:pt>
                <c:pt idx="3">
                  <c:v>No contar con correo electrónico</c:v>
                </c:pt>
                <c:pt idx="4">
                  <c:v>Manifestó no saber usar internet</c:v>
                </c:pt>
              </c:strCache>
            </c:strRef>
          </c:cat>
          <c:val>
            <c:numRef>
              <c:f>'[Paquetes precio promedio Memo - Copy.xlsx]Hoja1'!$C$6:$C$10</c:f>
              <c:numCache>
                <c:formatCode>General</c:formatCode>
                <c:ptCount val="5"/>
              </c:numCache>
            </c:numRef>
          </c:val>
        </c:ser>
        <c:ser>
          <c:idx val="2"/>
          <c:order val="2"/>
          <c:invertIfNegative val="0"/>
          <c:dLbls>
            <c:showLegendKey val="0"/>
            <c:showVal val="1"/>
            <c:showCatName val="0"/>
            <c:showSerName val="0"/>
            <c:showPercent val="0"/>
            <c:showBubbleSize val="0"/>
            <c:showLeaderLines val="0"/>
          </c:dLbls>
          <c:cat>
            <c:strRef>
              <c:f>'[Paquetes precio promedio Memo - Copy.xlsx]Hoja1'!$A$6:$A$10</c:f>
              <c:strCache>
                <c:ptCount val="5"/>
                <c:pt idx="0">
                  <c:v>Falta de tiempo-estar muy ocupados</c:v>
                </c:pt>
                <c:pt idx="1">
                  <c:v>Cuestiones de inseguridad</c:v>
                </c:pt>
                <c:pt idx="2">
                  <c:v>No estar autorizados a dar ningún tipo de información</c:v>
                </c:pt>
                <c:pt idx="3">
                  <c:v>No contar con correo electrónico</c:v>
                </c:pt>
                <c:pt idx="4">
                  <c:v>Manifestó no saber usar internet</c:v>
                </c:pt>
              </c:strCache>
            </c:strRef>
          </c:cat>
          <c:val>
            <c:numRef>
              <c:f>'[Paquetes precio promedio Memo - Copy.xlsx]Hoja1'!$D$6:$D$10</c:f>
              <c:numCache>
                <c:formatCode>General</c:formatCode>
                <c:ptCount val="5"/>
                <c:pt idx="0">
                  <c:v>108</c:v>
                </c:pt>
                <c:pt idx="1">
                  <c:v>64</c:v>
                </c:pt>
                <c:pt idx="2">
                  <c:v>30</c:v>
                </c:pt>
                <c:pt idx="3">
                  <c:v>6</c:v>
                </c:pt>
                <c:pt idx="4">
                  <c:v>2</c:v>
                </c:pt>
              </c:numCache>
            </c:numRef>
          </c:val>
        </c:ser>
        <c:dLbls>
          <c:showLegendKey val="0"/>
          <c:showVal val="0"/>
          <c:showCatName val="0"/>
          <c:showSerName val="0"/>
          <c:showPercent val="0"/>
          <c:showBubbleSize val="0"/>
        </c:dLbls>
        <c:gapWidth val="150"/>
        <c:axId val="65474560"/>
        <c:axId val="65476096"/>
      </c:barChart>
      <c:catAx>
        <c:axId val="65474560"/>
        <c:scaling>
          <c:orientation val="minMax"/>
        </c:scaling>
        <c:delete val="0"/>
        <c:axPos val="b"/>
        <c:majorTickMark val="out"/>
        <c:minorTickMark val="none"/>
        <c:tickLblPos val="nextTo"/>
        <c:txPr>
          <a:bodyPr/>
          <a:lstStyle/>
          <a:p>
            <a:pPr>
              <a:defRPr sz="1800"/>
            </a:pPr>
            <a:endParaRPr lang="en-US"/>
          </a:p>
        </c:txPr>
        <c:crossAx val="65476096"/>
        <c:crosses val="autoZero"/>
        <c:auto val="1"/>
        <c:lblAlgn val="ctr"/>
        <c:lblOffset val="100"/>
        <c:noMultiLvlLbl val="0"/>
      </c:catAx>
      <c:valAx>
        <c:axId val="65476096"/>
        <c:scaling>
          <c:orientation val="minMax"/>
        </c:scaling>
        <c:delete val="0"/>
        <c:axPos val="l"/>
        <c:majorGridlines/>
        <c:numFmt formatCode="General" sourceLinked="1"/>
        <c:majorTickMark val="out"/>
        <c:minorTickMark val="none"/>
        <c:tickLblPos val="nextTo"/>
        <c:crossAx val="65474560"/>
        <c:crosses val="autoZero"/>
        <c:crossBetween val="between"/>
      </c:valAx>
    </c:plotArea>
    <c:plotVisOnly val="1"/>
    <c:dispBlanksAs val="gap"/>
    <c:showDLblsOverMax val="0"/>
  </c:chart>
  <c:txPr>
    <a:bodyPr/>
    <a:lstStyle/>
    <a:p>
      <a:pPr>
        <a:defRPr sz="1200">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200" b="1">
                <a:latin typeface="Times New Roman" panose="02020603050405020304" pitchFamily="18" charset="0"/>
                <a:cs typeface="Times New Roman" panose="02020603050405020304" pitchFamily="18" charset="0"/>
              </a:rPr>
              <a:t>Perfil de las Franquicias Mexicanas (Muestra)</a:t>
            </a:r>
          </a:p>
        </c:rich>
      </c:tx>
      <c:layout/>
      <c:overlay val="0"/>
    </c:title>
    <c:autoTitleDeleted val="0"/>
    <c:plotArea>
      <c:layout/>
      <c:pieChart>
        <c:varyColors val="1"/>
        <c:ser>
          <c:idx val="0"/>
          <c:order val="0"/>
          <c:dLbls>
            <c:showLegendKey val="0"/>
            <c:showVal val="0"/>
            <c:showCatName val="0"/>
            <c:showSerName val="0"/>
            <c:showPercent val="1"/>
            <c:showBubbleSize val="0"/>
            <c:showLeaderLines val="1"/>
          </c:dLbls>
          <c:cat>
            <c:strRef>
              <c:f>'Otras Var'!$J$1:$M$1</c:f>
              <c:strCache>
                <c:ptCount val="4"/>
                <c:pt idx="0">
                  <c:v>Micro</c:v>
                </c:pt>
                <c:pt idx="1">
                  <c:v>Pequeñas</c:v>
                </c:pt>
                <c:pt idx="2">
                  <c:v>Medianas</c:v>
                </c:pt>
                <c:pt idx="3">
                  <c:v>Grandes</c:v>
                </c:pt>
              </c:strCache>
            </c:strRef>
          </c:cat>
          <c:val>
            <c:numRef>
              <c:f>'Otras Var'!$J$2:$M$2</c:f>
              <c:numCache>
                <c:formatCode>General</c:formatCode>
                <c:ptCount val="4"/>
                <c:pt idx="0">
                  <c:v>16</c:v>
                </c:pt>
                <c:pt idx="1">
                  <c:v>4</c:v>
                </c:pt>
                <c:pt idx="2">
                  <c:v>0</c:v>
                </c:pt>
                <c:pt idx="3">
                  <c:v>0</c:v>
                </c:pt>
              </c:numCache>
            </c:numRef>
          </c:val>
        </c:ser>
        <c:dLbls>
          <c:showLegendKey val="0"/>
          <c:showVal val="0"/>
          <c:showCatName val="0"/>
          <c:showSerName val="0"/>
          <c:showPercent val="1"/>
          <c:showBubbleSize val="0"/>
          <c:showLeaderLines val="1"/>
        </c:dLbls>
        <c:firstSliceAng val="0"/>
      </c:pieChart>
    </c:plotArea>
    <c:legend>
      <c:legendPos val="r"/>
      <c:layout/>
      <c:overlay val="0"/>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200">
                <a:latin typeface="Times New Roman" panose="02020603050405020304" pitchFamily="18" charset="0"/>
                <a:cs typeface="Times New Roman" panose="02020603050405020304" pitchFamily="18" charset="0"/>
              </a:rPr>
              <a:t>Distribución de Franquicias por Sector</a:t>
            </a:r>
          </a:p>
        </c:rich>
      </c:tx>
      <c:layout/>
      <c:overlay val="0"/>
    </c:title>
    <c:autoTitleDeleted val="0"/>
    <c:plotArea>
      <c:layout/>
      <c:pieChart>
        <c:varyColors val="1"/>
        <c:ser>
          <c:idx val="0"/>
          <c:order val="0"/>
          <c:dLbls>
            <c:showLegendKey val="0"/>
            <c:showVal val="1"/>
            <c:showCatName val="0"/>
            <c:showSerName val="0"/>
            <c:showPercent val="1"/>
            <c:showBubbleSize val="0"/>
            <c:showLeaderLines val="1"/>
          </c:dLbls>
          <c:cat>
            <c:strRef>
              <c:f>'Vaciado E. P.'!$I$3:$I$7</c:f>
              <c:strCache>
                <c:ptCount val="5"/>
                <c:pt idx="0">
                  <c:v>Alimentos </c:v>
                </c:pt>
                <c:pt idx="1">
                  <c:v>Servicios</c:v>
                </c:pt>
                <c:pt idx="2">
                  <c:v>Entretenimiento</c:v>
                </c:pt>
                <c:pt idx="3">
                  <c:v>Comercio Especializado</c:v>
                </c:pt>
                <c:pt idx="4">
                  <c:v>Tecnología</c:v>
                </c:pt>
              </c:strCache>
            </c:strRef>
          </c:cat>
          <c:val>
            <c:numRef>
              <c:f>'Vaciado E. P.'!$J$3:$J$7</c:f>
              <c:numCache>
                <c:formatCode>General</c:formatCode>
                <c:ptCount val="5"/>
                <c:pt idx="0">
                  <c:v>14</c:v>
                </c:pt>
                <c:pt idx="1">
                  <c:v>2</c:v>
                </c:pt>
                <c:pt idx="2">
                  <c:v>2</c:v>
                </c:pt>
                <c:pt idx="3">
                  <c:v>1</c:v>
                </c:pt>
                <c:pt idx="4">
                  <c:v>1</c:v>
                </c:pt>
              </c:numCache>
            </c:numRef>
          </c:val>
        </c:ser>
        <c:dLbls>
          <c:showLegendKey val="0"/>
          <c:showVal val="0"/>
          <c:showCatName val="0"/>
          <c:showSerName val="0"/>
          <c:showPercent val="1"/>
          <c:showBubbleSize val="0"/>
          <c:showLeaderLines val="1"/>
        </c:dLbls>
        <c:firstSliceAng val="0"/>
      </c:pieChart>
    </c:plotArea>
    <c:legend>
      <c:legendPos val="r"/>
      <c:layout/>
      <c:overlay val="0"/>
    </c:legend>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6"/>
    </mc:Choice>
    <mc:Fallback>
      <c:style val="16"/>
    </mc:Fallback>
  </mc:AlternateContent>
  <c:chart>
    <c:title>
      <c:tx>
        <c:rich>
          <a:bodyPr/>
          <a:lstStyle/>
          <a:p>
            <a:pPr>
              <a:defRPr/>
            </a:pPr>
            <a:r>
              <a:rPr lang="en-US" sz="1200">
                <a:latin typeface="Times New Roman" panose="02020603050405020304" pitchFamily="18" charset="0"/>
                <a:cs typeface="Times New Roman" panose="02020603050405020304" pitchFamily="18" charset="0"/>
              </a:rPr>
              <a:t>Principal Problema que Afrontan las Franquicias Mexicanas al Incursionar Nuevos Mercados.</a:t>
            </a:r>
          </a:p>
        </c:rich>
      </c:tx>
      <c:layout/>
      <c:overlay val="0"/>
    </c:title>
    <c:autoTitleDeleted val="0"/>
    <c:plotArea>
      <c:layout/>
      <c:barChart>
        <c:barDir val="col"/>
        <c:grouping val="clustered"/>
        <c:varyColors val="0"/>
        <c:ser>
          <c:idx val="0"/>
          <c:order val="0"/>
          <c:invertIfNegative val="0"/>
          <c:cat>
            <c:strRef>
              <c:f>'Vaciado E. P.'!$F$25:$F$29</c:f>
              <c:strCache>
                <c:ptCount val="5"/>
                <c:pt idx="0">
                  <c:v>Sociocultural</c:v>
                </c:pt>
                <c:pt idx="1">
                  <c:v>Económico</c:v>
                </c:pt>
                <c:pt idx="2">
                  <c:v>Interno</c:v>
                </c:pt>
                <c:pt idx="3">
                  <c:v>Político</c:v>
                </c:pt>
                <c:pt idx="4">
                  <c:v>Tecnológico</c:v>
                </c:pt>
              </c:strCache>
            </c:strRef>
          </c:cat>
          <c:val>
            <c:numRef>
              <c:f>'Vaciado E. P.'!$G$25:$G$29</c:f>
              <c:numCache>
                <c:formatCode>General</c:formatCode>
                <c:ptCount val="5"/>
                <c:pt idx="0">
                  <c:v>9</c:v>
                </c:pt>
                <c:pt idx="1">
                  <c:v>8</c:v>
                </c:pt>
                <c:pt idx="2">
                  <c:v>2</c:v>
                </c:pt>
                <c:pt idx="3">
                  <c:v>1</c:v>
                </c:pt>
                <c:pt idx="4">
                  <c:v>0</c:v>
                </c:pt>
              </c:numCache>
            </c:numRef>
          </c:val>
        </c:ser>
        <c:dLbls>
          <c:showLegendKey val="0"/>
          <c:showVal val="0"/>
          <c:showCatName val="0"/>
          <c:showSerName val="0"/>
          <c:showPercent val="0"/>
          <c:showBubbleSize val="0"/>
        </c:dLbls>
        <c:gapWidth val="150"/>
        <c:axId val="87381120"/>
        <c:axId val="87383040"/>
      </c:barChart>
      <c:catAx>
        <c:axId val="87381120"/>
        <c:scaling>
          <c:orientation val="minMax"/>
        </c:scaling>
        <c:delete val="0"/>
        <c:axPos val="b"/>
        <c:title>
          <c:tx>
            <c:rich>
              <a:bodyPr/>
              <a:lstStyle/>
              <a:p>
                <a:pPr>
                  <a:defRPr>
                    <a:latin typeface="Times New Roman" panose="02020603050405020304" pitchFamily="18" charset="0"/>
                    <a:cs typeface="Times New Roman" panose="02020603050405020304" pitchFamily="18" charset="0"/>
                  </a:defRPr>
                </a:pPr>
                <a:r>
                  <a:rPr lang="en-US">
                    <a:latin typeface="Times New Roman" panose="02020603050405020304" pitchFamily="18" charset="0"/>
                    <a:cs typeface="Times New Roman" panose="02020603050405020304" pitchFamily="18" charset="0"/>
                  </a:rPr>
                  <a:t>Problema</a:t>
                </a:r>
              </a:p>
            </c:rich>
          </c:tx>
          <c:layout>
            <c:manualLayout>
              <c:xMode val="edge"/>
              <c:yMode val="edge"/>
              <c:x val="0.50281701034914839"/>
              <c:y val="0.90660340958957419"/>
            </c:manualLayout>
          </c:layout>
          <c:overlay val="0"/>
        </c:title>
        <c:majorTickMark val="none"/>
        <c:minorTickMark val="none"/>
        <c:tickLblPos val="nextTo"/>
        <c:txPr>
          <a:bodyPr/>
          <a:lstStyle/>
          <a:p>
            <a:pPr>
              <a:defRPr>
                <a:latin typeface="Times New Roman" panose="02020603050405020304" pitchFamily="18" charset="0"/>
                <a:cs typeface="Times New Roman" panose="02020603050405020304" pitchFamily="18" charset="0"/>
              </a:defRPr>
            </a:pPr>
            <a:endParaRPr lang="en-US"/>
          </a:p>
        </c:txPr>
        <c:crossAx val="87383040"/>
        <c:crosses val="autoZero"/>
        <c:auto val="1"/>
        <c:lblAlgn val="ctr"/>
        <c:lblOffset val="100"/>
        <c:noMultiLvlLbl val="0"/>
      </c:catAx>
      <c:valAx>
        <c:axId val="87383040"/>
        <c:scaling>
          <c:orientation val="minMax"/>
        </c:scaling>
        <c:delete val="0"/>
        <c:axPos val="l"/>
        <c:majorGridlines/>
        <c:title>
          <c:tx>
            <c:rich>
              <a:bodyPr/>
              <a:lstStyle/>
              <a:p>
                <a:pPr>
                  <a:defRPr/>
                </a:pPr>
                <a:r>
                  <a:rPr lang="en-US"/>
                  <a:t>Número de franquicias</a:t>
                </a:r>
              </a:p>
              <a:p>
                <a:pPr>
                  <a:defRPr/>
                </a:pPr>
                <a:endParaRPr lang="en-US"/>
              </a:p>
            </c:rich>
          </c:tx>
          <c:layout/>
          <c:overlay val="0"/>
        </c:title>
        <c:numFmt formatCode="General" sourceLinked="1"/>
        <c:majorTickMark val="out"/>
        <c:minorTickMark val="none"/>
        <c:tickLblPos val="nextTo"/>
        <c:crossAx val="87381120"/>
        <c:crosses val="autoZero"/>
        <c:crossBetween val="between"/>
      </c:valAx>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9"/>
    </mc:Choice>
    <mc:Fallback>
      <c:style val="29"/>
    </mc:Fallback>
  </mc:AlternateContent>
  <c:chart>
    <c:title>
      <c:tx>
        <c:rich>
          <a:bodyPr/>
          <a:lstStyle/>
          <a:p>
            <a:pPr>
              <a:defRPr/>
            </a:pPr>
            <a:r>
              <a:rPr lang="en-US" sz="1200">
                <a:latin typeface="Times New Roman" panose="02020603050405020304" pitchFamily="18" charset="0"/>
                <a:cs typeface="Times New Roman" panose="02020603050405020304" pitchFamily="18" charset="0"/>
              </a:rPr>
              <a:t>Estrategia Genérica Principal de las Franqucias Mexicanas Estudiadas</a:t>
            </a:r>
          </a:p>
        </c:rich>
      </c:tx>
      <c:layout/>
      <c:overlay val="0"/>
    </c:title>
    <c:autoTitleDeleted val="0"/>
    <c:plotArea>
      <c:layout/>
      <c:barChart>
        <c:barDir val="bar"/>
        <c:grouping val="clustered"/>
        <c:varyColors val="0"/>
        <c:ser>
          <c:idx val="0"/>
          <c:order val="0"/>
          <c:invertIfNegative val="0"/>
          <c:cat>
            <c:strRef>
              <c:f>'Vaciado E. P.'!$H$25:$H$27</c:f>
              <c:strCache>
                <c:ptCount val="3"/>
                <c:pt idx="0">
                  <c:v>Diferenciación</c:v>
                </c:pt>
                <c:pt idx="1">
                  <c:v>Costos</c:v>
                </c:pt>
                <c:pt idx="2">
                  <c:v>Enfoque</c:v>
                </c:pt>
              </c:strCache>
            </c:strRef>
          </c:cat>
          <c:val>
            <c:numRef>
              <c:f>'Vaciado E. P.'!$I$25:$I$27</c:f>
              <c:numCache>
                <c:formatCode>General</c:formatCode>
                <c:ptCount val="3"/>
                <c:pt idx="0">
                  <c:v>12</c:v>
                </c:pt>
                <c:pt idx="1">
                  <c:v>4</c:v>
                </c:pt>
                <c:pt idx="2">
                  <c:v>4</c:v>
                </c:pt>
              </c:numCache>
            </c:numRef>
          </c:val>
        </c:ser>
        <c:dLbls>
          <c:showLegendKey val="0"/>
          <c:showVal val="0"/>
          <c:showCatName val="0"/>
          <c:showSerName val="0"/>
          <c:showPercent val="0"/>
          <c:showBubbleSize val="0"/>
        </c:dLbls>
        <c:gapWidth val="150"/>
        <c:axId val="87395328"/>
        <c:axId val="77857536"/>
      </c:barChart>
      <c:catAx>
        <c:axId val="87395328"/>
        <c:scaling>
          <c:orientation val="minMax"/>
        </c:scaling>
        <c:delete val="0"/>
        <c:axPos val="l"/>
        <c:majorTickMark val="none"/>
        <c:minorTickMark val="none"/>
        <c:tickLblPos val="nextTo"/>
        <c:txPr>
          <a:bodyPr/>
          <a:lstStyle/>
          <a:p>
            <a:pPr>
              <a:defRPr>
                <a:latin typeface="Times New Roman" panose="02020603050405020304" pitchFamily="18" charset="0"/>
                <a:cs typeface="Times New Roman" panose="02020603050405020304" pitchFamily="18" charset="0"/>
              </a:defRPr>
            </a:pPr>
            <a:endParaRPr lang="en-US"/>
          </a:p>
        </c:txPr>
        <c:crossAx val="77857536"/>
        <c:crosses val="autoZero"/>
        <c:auto val="1"/>
        <c:lblAlgn val="ctr"/>
        <c:lblOffset val="100"/>
        <c:noMultiLvlLbl val="0"/>
      </c:catAx>
      <c:valAx>
        <c:axId val="77857536"/>
        <c:scaling>
          <c:orientation val="minMax"/>
        </c:scaling>
        <c:delete val="0"/>
        <c:axPos val="b"/>
        <c:majorGridlines/>
        <c:numFmt formatCode="General" sourceLinked="1"/>
        <c:majorTickMark val="none"/>
        <c:minorTickMark val="none"/>
        <c:tickLblPos val="nextTo"/>
        <c:crossAx val="87395328"/>
        <c:crosses val="autoZero"/>
        <c:crossBetween val="between"/>
      </c:valAx>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title>
      <c:tx>
        <c:rich>
          <a:bodyPr/>
          <a:lstStyle/>
          <a:p>
            <a:pPr>
              <a:defRPr/>
            </a:pPr>
            <a:r>
              <a:rPr lang="en-US" sz="1200">
                <a:latin typeface="Times New Roman" panose="02020603050405020304" pitchFamily="18" charset="0"/>
                <a:cs typeface="Times New Roman" panose="02020603050405020304" pitchFamily="18" charset="0"/>
              </a:rPr>
              <a:t>Forma de Entrada de las Franquicias Mexicanas</a:t>
            </a:r>
          </a:p>
        </c:rich>
      </c:tx>
      <c:layout/>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dLbls>
            <c:showLegendKey val="0"/>
            <c:showVal val="1"/>
            <c:showCatName val="1"/>
            <c:showSerName val="0"/>
            <c:showPercent val="1"/>
            <c:showBubbleSize val="0"/>
            <c:showLeaderLines val="1"/>
          </c:dLbls>
          <c:cat>
            <c:strRef>
              <c:f>'Vaciado E. P.'!$H$13:$H$16</c:f>
              <c:strCache>
                <c:ptCount val="4"/>
                <c:pt idx="0">
                  <c:v>Franquicia Directa</c:v>
                </c:pt>
                <c:pt idx="1">
                  <c:v>Inversión Directa</c:v>
                </c:pt>
                <c:pt idx="2">
                  <c:v>Franquicia Maestra</c:v>
                </c:pt>
                <c:pt idx="3">
                  <c:v>Coinversión</c:v>
                </c:pt>
              </c:strCache>
            </c:strRef>
          </c:cat>
          <c:val>
            <c:numRef>
              <c:f>'Vaciado E. P.'!$I$13:$I$16</c:f>
              <c:numCache>
                <c:formatCode>General</c:formatCode>
                <c:ptCount val="4"/>
                <c:pt idx="0">
                  <c:v>15</c:v>
                </c:pt>
                <c:pt idx="1">
                  <c:v>3</c:v>
                </c:pt>
                <c:pt idx="2">
                  <c:v>1</c:v>
                </c:pt>
                <c:pt idx="3">
                  <c:v>1</c:v>
                </c:pt>
              </c:numCache>
            </c:numRef>
          </c:val>
        </c:ser>
        <c:dLbls>
          <c:showLegendKey val="0"/>
          <c:showVal val="0"/>
          <c:showCatName val="1"/>
          <c:showSerName val="0"/>
          <c:showPercent val="0"/>
          <c:showBubbleSize val="0"/>
          <c:showLeaderLines val="1"/>
        </c:dLbls>
      </c:pie3DChart>
    </c:plotArea>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6314E3-20D2-4D71-85F9-3F922E8D2CFA}"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F607F31B-BDBF-4C7C-9F1D-3595EE346D40}">
      <dgm:prSet phldrT="[Texto]"/>
      <dgm:spPr/>
      <dgm:t>
        <a:bodyPr/>
        <a:lstStyle/>
        <a:p>
          <a:r>
            <a:rPr lang="es-MX" dirty="0" smtClean="0"/>
            <a:t>1</a:t>
          </a:r>
          <a:endParaRPr lang="en-US" dirty="0"/>
        </a:p>
      </dgm:t>
    </dgm:pt>
    <dgm:pt modelId="{26BFB269-D760-4E42-9C45-69E39CE47487}" type="parTrans" cxnId="{EC933A67-739D-45FD-99CD-5A438AD5FE5A}">
      <dgm:prSet/>
      <dgm:spPr/>
      <dgm:t>
        <a:bodyPr/>
        <a:lstStyle/>
        <a:p>
          <a:endParaRPr lang="en-US"/>
        </a:p>
      </dgm:t>
    </dgm:pt>
    <dgm:pt modelId="{C51E6AFE-11C3-4335-9F1B-53EB26A789A2}" type="sibTrans" cxnId="{EC933A67-739D-45FD-99CD-5A438AD5FE5A}">
      <dgm:prSet/>
      <dgm:spPr/>
      <dgm:t>
        <a:bodyPr/>
        <a:lstStyle/>
        <a:p>
          <a:endParaRPr lang="en-US"/>
        </a:p>
      </dgm:t>
    </dgm:pt>
    <dgm:pt modelId="{C1EDDD40-EFC3-49BB-83AF-BCF485931054}">
      <dgm:prSet phldrT="[Texto]"/>
      <dgm:spPr/>
      <dgm:t>
        <a:bodyPr/>
        <a:lstStyle/>
        <a:p>
          <a:r>
            <a:rPr lang="es-MX" dirty="0" smtClean="0">
              <a:latin typeface="Times New Roman" panose="02020603050405020304" pitchFamily="18" charset="0"/>
              <a:cs typeface="Times New Roman" panose="02020603050405020304" pitchFamily="18" charset="0"/>
            </a:rPr>
            <a:t>Fundamentos de la Investigación</a:t>
          </a:r>
          <a:endParaRPr lang="en-US" dirty="0">
            <a:latin typeface="Times New Roman" panose="02020603050405020304" pitchFamily="18" charset="0"/>
            <a:cs typeface="Times New Roman" panose="02020603050405020304" pitchFamily="18" charset="0"/>
          </a:endParaRPr>
        </a:p>
      </dgm:t>
    </dgm:pt>
    <dgm:pt modelId="{E8361D82-B5D4-461E-A3FC-A93E2C53B82A}" type="parTrans" cxnId="{81B3997D-2E27-44AE-B378-04890EA6B551}">
      <dgm:prSet/>
      <dgm:spPr/>
      <dgm:t>
        <a:bodyPr/>
        <a:lstStyle/>
        <a:p>
          <a:endParaRPr lang="en-US"/>
        </a:p>
      </dgm:t>
    </dgm:pt>
    <dgm:pt modelId="{18D7C388-8F1E-4570-BEC2-BC5B024CEC29}" type="sibTrans" cxnId="{81B3997D-2E27-44AE-B378-04890EA6B551}">
      <dgm:prSet/>
      <dgm:spPr/>
      <dgm:t>
        <a:bodyPr/>
        <a:lstStyle/>
        <a:p>
          <a:endParaRPr lang="en-US"/>
        </a:p>
      </dgm:t>
    </dgm:pt>
    <dgm:pt modelId="{BB1719A8-FAC3-4B2A-B1CB-D5C8E96FDEED}">
      <dgm:prSet phldrT="[Texto]"/>
      <dgm:spPr/>
      <dgm:t>
        <a:bodyPr/>
        <a:lstStyle/>
        <a:p>
          <a:r>
            <a:rPr lang="es-MX" dirty="0" smtClean="0"/>
            <a:t>2</a:t>
          </a:r>
          <a:endParaRPr lang="en-US" dirty="0"/>
        </a:p>
      </dgm:t>
    </dgm:pt>
    <dgm:pt modelId="{C9D4BED3-03AD-4ADF-8220-1629AD8E2D16}" type="parTrans" cxnId="{D44F1DFD-B90A-4C4F-993B-42F2C5A2AD2B}">
      <dgm:prSet/>
      <dgm:spPr/>
      <dgm:t>
        <a:bodyPr/>
        <a:lstStyle/>
        <a:p>
          <a:endParaRPr lang="en-US"/>
        </a:p>
      </dgm:t>
    </dgm:pt>
    <dgm:pt modelId="{15A8123F-20BC-419B-8BC2-01C83854246A}" type="sibTrans" cxnId="{D44F1DFD-B90A-4C4F-993B-42F2C5A2AD2B}">
      <dgm:prSet/>
      <dgm:spPr/>
      <dgm:t>
        <a:bodyPr/>
        <a:lstStyle/>
        <a:p>
          <a:endParaRPr lang="en-US"/>
        </a:p>
      </dgm:t>
    </dgm:pt>
    <dgm:pt modelId="{ACAF2B2A-EE51-4CCF-85F8-25A630FD3D7E}">
      <dgm:prSet phldrT="[Texto]"/>
      <dgm:spPr/>
      <dgm:t>
        <a:bodyPr/>
        <a:lstStyle/>
        <a:p>
          <a:r>
            <a:rPr lang="es-MX" dirty="0" smtClean="0">
              <a:latin typeface="Times New Roman" panose="02020603050405020304" pitchFamily="18" charset="0"/>
              <a:cs typeface="Times New Roman" panose="02020603050405020304" pitchFamily="18" charset="0"/>
            </a:rPr>
            <a:t>Marco Contextual</a:t>
          </a:r>
          <a:endParaRPr lang="en-US" dirty="0">
            <a:latin typeface="Times New Roman" panose="02020603050405020304" pitchFamily="18" charset="0"/>
            <a:cs typeface="Times New Roman" panose="02020603050405020304" pitchFamily="18" charset="0"/>
          </a:endParaRPr>
        </a:p>
      </dgm:t>
    </dgm:pt>
    <dgm:pt modelId="{7832C8FB-3555-43EF-BC74-4500E4FF2A14}" type="parTrans" cxnId="{06C187F8-1A1E-4327-9AF4-9D4741C9091A}">
      <dgm:prSet/>
      <dgm:spPr/>
      <dgm:t>
        <a:bodyPr/>
        <a:lstStyle/>
        <a:p>
          <a:endParaRPr lang="en-US"/>
        </a:p>
      </dgm:t>
    </dgm:pt>
    <dgm:pt modelId="{5321AA82-7B5A-48CB-981B-F49B919A7493}" type="sibTrans" cxnId="{06C187F8-1A1E-4327-9AF4-9D4741C9091A}">
      <dgm:prSet/>
      <dgm:spPr/>
      <dgm:t>
        <a:bodyPr/>
        <a:lstStyle/>
        <a:p>
          <a:endParaRPr lang="en-US"/>
        </a:p>
      </dgm:t>
    </dgm:pt>
    <dgm:pt modelId="{41F6EE9A-44E2-4862-BCB7-AA248C40A20E}">
      <dgm:prSet phldrT="[Texto]"/>
      <dgm:spPr/>
      <dgm:t>
        <a:bodyPr/>
        <a:lstStyle/>
        <a:p>
          <a:r>
            <a:rPr lang="es-MX" dirty="0" smtClean="0"/>
            <a:t>3</a:t>
          </a:r>
          <a:endParaRPr lang="en-US" dirty="0"/>
        </a:p>
      </dgm:t>
    </dgm:pt>
    <dgm:pt modelId="{72CC1893-6326-416E-AA41-3A8FB141CBD1}" type="parTrans" cxnId="{A2AE099C-C0B1-4B5F-ACFC-58EE4DAB4522}">
      <dgm:prSet/>
      <dgm:spPr/>
      <dgm:t>
        <a:bodyPr/>
        <a:lstStyle/>
        <a:p>
          <a:endParaRPr lang="en-US"/>
        </a:p>
      </dgm:t>
    </dgm:pt>
    <dgm:pt modelId="{DC4AE954-CEDC-4ABF-85E6-57B26E5AA918}" type="sibTrans" cxnId="{A2AE099C-C0B1-4B5F-ACFC-58EE4DAB4522}">
      <dgm:prSet/>
      <dgm:spPr/>
      <dgm:t>
        <a:bodyPr/>
        <a:lstStyle/>
        <a:p>
          <a:endParaRPr lang="en-US"/>
        </a:p>
      </dgm:t>
    </dgm:pt>
    <dgm:pt modelId="{5D15BCB0-B6A6-441E-9BDB-291D5A312BE7}">
      <dgm:prSet phldrT="[Texto]"/>
      <dgm:spPr/>
      <dgm:t>
        <a:bodyPr/>
        <a:lstStyle/>
        <a:p>
          <a:r>
            <a:rPr lang="es-MX" dirty="0" smtClean="0">
              <a:latin typeface="Times New Roman" panose="02020603050405020304" pitchFamily="18" charset="0"/>
              <a:cs typeface="Times New Roman" panose="02020603050405020304" pitchFamily="18" charset="0"/>
            </a:rPr>
            <a:t>Marco Teórico</a:t>
          </a:r>
          <a:endParaRPr lang="en-US" dirty="0">
            <a:latin typeface="Times New Roman" panose="02020603050405020304" pitchFamily="18" charset="0"/>
            <a:cs typeface="Times New Roman" panose="02020603050405020304" pitchFamily="18" charset="0"/>
          </a:endParaRPr>
        </a:p>
      </dgm:t>
    </dgm:pt>
    <dgm:pt modelId="{01498F87-F5D6-469B-909D-7C76FDE32FB6}" type="parTrans" cxnId="{BB90ED53-7D38-4581-ACAC-048460B9D846}">
      <dgm:prSet/>
      <dgm:spPr/>
      <dgm:t>
        <a:bodyPr/>
        <a:lstStyle/>
        <a:p>
          <a:endParaRPr lang="en-US"/>
        </a:p>
      </dgm:t>
    </dgm:pt>
    <dgm:pt modelId="{5F329902-1E91-45D9-AC1C-1273E91915EC}" type="sibTrans" cxnId="{BB90ED53-7D38-4581-ACAC-048460B9D846}">
      <dgm:prSet/>
      <dgm:spPr/>
      <dgm:t>
        <a:bodyPr/>
        <a:lstStyle/>
        <a:p>
          <a:endParaRPr lang="en-US"/>
        </a:p>
      </dgm:t>
    </dgm:pt>
    <dgm:pt modelId="{479DA8D4-D9BC-4721-BD38-5681A7146F35}" type="pres">
      <dgm:prSet presAssocID="{D46314E3-20D2-4D71-85F9-3F922E8D2CFA}" presName="linearFlow" presStyleCnt="0">
        <dgm:presLayoutVars>
          <dgm:dir/>
          <dgm:animLvl val="lvl"/>
          <dgm:resizeHandles val="exact"/>
        </dgm:presLayoutVars>
      </dgm:prSet>
      <dgm:spPr/>
      <dgm:t>
        <a:bodyPr/>
        <a:lstStyle/>
        <a:p>
          <a:endParaRPr lang="en-US"/>
        </a:p>
      </dgm:t>
    </dgm:pt>
    <dgm:pt modelId="{049F45D5-FD76-4CB2-AC3A-2B70C8A3E14B}" type="pres">
      <dgm:prSet presAssocID="{F607F31B-BDBF-4C7C-9F1D-3595EE346D40}" presName="composite" presStyleCnt="0"/>
      <dgm:spPr/>
    </dgm:pt>
    <dgm:pt modelId="{13F00903-C7E4-46F3-97B7-0CDC4CAEEFDF}" type="pres">
      <dgm:prSet presAssocID="{F607F31B-BDBF-4C7C-9F1D-3595EE346D40}" presName="parentText" presStyleLbl="alignNode1" presStyleIdx="0" presStyleCnt="3">
        <dgm:presLayoutVars>
          <dgm:chMax val="1"/>
          <dgm:bulletEnabled val="1"/>
        </dgm:presLayoutVars>
      </dgm:prSet>
      <dgm:spPr/>
      <dgm:t>
        <a:bodyPr/>
        <a:lstStyle/>
        <a:p>
          <a:endParaRPr lang="en-US"/>
        </a:p>
      </dgm:t>
    </dgm:pt>
    <dgm:pt modelId="{7F7733ED-6354-48D9-B542-838569B0C65B}" type="pres">
      <dgm:prSet presAssocID="{F607F31B-BDBF-4C7C-9F1D-3595EE346D40}" presName="descendantText" presStyleLbl="alignAcc1" presStyleIdx="0" presStyleCnt="3">
        <dgm:presLayoutVars>
          <dgm:bulletEnabled val="1"/>
        </dgm:presLayoutVars>
      </dgm:prSet>
      <dgm:spPr/>
      <dgm:t>
        <a:bodyPr/>
        <a:lstStyle/>
        <a:p>
          <a:endParaRPr lang="en-US"/>
        </a:p>
      </dgm:t>
    </dgm:pt>
    <dgm:pt modelId="{04532577-3F32-4246-80F9-FF57E5E04917}" type="pres">
      <dgm:prSet presAssocID="{C51E6AFE-11C3-4335-9F1B-53EB26A789A2}" presName="sp" presStyleCnt="0"/>
      <dgm:spPr/>
    </dgm:pt>
    <dgm:pt modelId="{814E2624-FB6C-4491-98EC-294AB74B4A58}" type="pres">
      <dgm:prSet presAssocID="{BB1719A8-FAC3-4B2A-B1CB-D5C8E96FDEED}" presName="composite" presStyleCnt="0"/>
      <dgm:spPr/>
    </dgm:pt>
    <dgm:pt modelId="{D52BFB7C-D1C5-41CD-B1CA-69CAF0BAA38B}" type="pres">
      <dgm:prSet presAssocID="{BB1719A8-FAC3-4B2A-B1CB-D5C8E96FDEED}" presName="parentText" presStyleLbl="alignNode1" presStyleIdx="1" presStyleCnt="3">
        <dgm:presLayoutVars>
          <dgm:chMax val="1"/>
          <dgm:bulletEnabled val="1"/>
        </dgm:presLayoutVars>
      </dgm:prSet>
      <dgm:spPr/>
      <dgm:t>
        <a:bodyPr/>
        <a:lstStyle/>
        <a:p>
          <a:endParaRPr lang="en-US"/>
        </a:p>
      </dgm:t>
    </dgm:pt>
    <dgm:pt modelId="{5CD9699F-F3DF-43C1-87DD-272F32E19339}" type="pres">
      <dgm:prSet presAssocID="{BB1719A8-FAC3-4B2A-B1CB-D5C8E96FDEED}" presName="descendantText" presStyleLbl="alignAcc1" presStyleIdx="1" presStyleCnt="3">
        <dgm:presLayoutVars>
          <dgm:bulletEnabled val="1"/>
        </dgm:presLayoutVars>
      </dgm:prSet>
      <dgm:spPr/>
      <dgm:t>
        <a:bodyPr/>
        <a:lstStyle/>
        <a:p>
          <a:endParaRPr lang="en-US"/>
        </a:p>
      </dgm:t>
    </dgm:pt>
    <dgm:pt modelId="{F3240DD4-BC93-4360-8383-AF344F84BFC3}" type="pres">
      <dgm:prSet presAssocID="{15A8123F-20BC-419B-8BC2-01C83854246A}" presName="sp" presStyleCnt="0"/>
      <dgm:spPr/>
    </dgm:pt>
    <dgm:pt modelId="{BC9719DF-DA07-4789-A978-2B31DEDB9CEE}" type="pres">
      <dgm:prSet presAssocID="{41F6EE9A-44E2-4862-BCB7-AA248C40A20E}" presName="composite" presStyleCnt="0"/>
      <dgm:spPr/>
    </dgm:pt>
    <dgm:pt modelId="{4C130FBE-C2D1-4CE3-8C43-AAE1B9890E92}" type="pres">
      <dgm:prSet presAssocID="{41F6EE9A-44E2-4862-BCB7-AA248C40A20E}" presName="parentText" presStyleLbl="alignNode1" presStyleIdx="2" presStyleCnt="3">
        <dgm:presLayoutVars>
          <dgm:chMax val="1"/>
          <dgm:bulletEnabled val="1"/>
        </dgm:presLayoutVars>
      </dgm:prSet>
      <dgm:spPr/>
      <dgm:t>
        <a:bodyPr/>
        <a:lstStyle/>
        <a:p>
          <a:endParaRPr lang="en-US"/>
        </a:p>
      </dgm:t>
    </dgm:pt>
    <dgm:pt modelId="{79528FB4-4F4B-4F86-828C-B8CDEAECABF4}" type="pres">
      <dgm:prSet presAssocID="{41F6EE9A-44E2-4862-BCB7-AA248C40A20E}" presName="descendantText" presStyleLbl="alignAcc1" presStyleIdx="2" presStyleCnt="3">
        <dgm:presLayoutVars>
          <dgm:bulletEnabled val="1"/>
        </dgm:presLayoutVars>
      </dgm:prSet>
      <dgm:spPr/>
      <dgm:t>
        <a:bodyPr/>
        <a:lstStyle/>
        <a:p>
          <a:endParaRPr lang="en-US"/>
        </a:p>
      </dgm:t>
    </dgm:pt>
  </dgm:ptLst>
  <dgm:cxnLst>
    <dgm:cxn modelId="{A47ACEA5-DAFC-41D0-946C-FA3562402115}" type="presOf" srcId="{BB1719A8-FAC3-4B2A-B1CB-D5C8E96FDEED}" destId="{D52BFB7C-D1C5-41CD-B1CA-69CAF0BAA38B}" srcOrd="0" destOrd="0" presId="urn:microsoft.com/office/officeart/2005/8/layout/chevron2"/>
    <dgm:cxn modelId="{93CED8BE-1AE4-4172-9AF8-BA0810183B37}" type="presOf" srcId="{ACAF2B2A-EE51-4CCF-85F8-25A630FD3D7E}" destId="{5CD9699F-F3DF-43C1-87DD-272F32E19339}" srcOrd="0" destOrd="0" presId="urn:microsoft.com/office/officeart/2005/8/layout/chevron2"/>
    <dgm:cxn modelId="{A2AE099C-C0B1-4B5F-ACFC-58EE4DAB4522}" srcId="{D46314E3-20D2-4D71-85F9-3F922E8D2CFA}" destId="{41F6EE9A-44E2-4862-BCB7-AA248C40A20E}" srcOrd="2" destOrd="0" parTransId="{72CC1893-6326-416E-AA41-3A8FB141CBD1}" sibTransId="{DC4AE954-CEDC-4ABF-85E6-57B26E5AA918}"/>
    <dgm:cxn modelId="{06C187F8-1A1E-4327-9AF4-9D4741C9091A}" srcId="{BB1719A8-FAC3-4B2A-B1CB-D5C8E96FDEED}" destId="{ACAF2B2A-EE51-4CCF-85F8-25A630FD3D7E}" srcOrd="0" destOrd="0" parTransId="{7832C8FB-3555-43EF-BC74-4500E4FF2A14}" sibTransId="{5321AA82-7B5A-48CB-981B-F49B919A7493}"/>
    <dgm:cxn modelId="{E4E34C0B-C2A6-4543-9A1E-CB01F38B1BBA}" type="presOf" srcId="{41F6EE9A-44E2-4862-BCB7-AA248C40A20E}" destId="{4C130FBE-C2D1-4CE3-8C43-AAE1B9890E92}" srcOrd="0" destOrd="0" presId="urn:microsoft.com/office/officeart/2005/8/layout/chevron2"/>
    <dgm:cxn modelId="{D44F1DFD-B90A-4C4F-993B-42F2C5A2AD2B}" srcId="{D46314E3-20D2-4D71-85F9-3F922E8D2CFA}" destId="{BB1719A8-FAC3-4B2A-B1CB-D5C8E96FDEED}" srcOrd="1" destOrd="0" parTransId="{C9D4BED3-03AD-4ADF-8220-1629AD8E2D16}" sibTransId="{15A8123F-20BC-419B-8BC2-01C83854246A}"/>
    <dgm:cxn modelId="{81B3997D-2E27-44AE-B378-04890EA6B551}" srcId="{F607F31B-BDBF-4C7C-9F1D-3595EE346D40}" destId="{C1EDDD40-EFC3-49BB-83AF-BCF485931054}" srcOrd="0" destOrd="0" parTransId="{E8361D82-B5D4-461E-A3FC-A93E2C53B82A}" sibTransId="{18D7C388-8F1E-4570-BEC2-BC5B024CEC29}"/>
    <dgm:cxn modelId="{EC933A67-739D-45FD-99CD-5A438AD5FE5A}" srcId="{D46314E3-20D2-4D71-85F9-3F922E8D2CFA}" destId="{F607F31B-BDBF-4C7C-9F1D-3595EE346D40}" srcOrd="0" destOrd="0" parTransId="{26BFB269-D760-4E42-9C45-69E39CE47487}" sibTransId="{C51E6AFE-11C3-4335-9F1B-53EB26A789A2}"/>
    <dgm:cxn modelId="{BB90ED53-7D38-4581-ACAC-048460B9D846}" srcId="{41F6EE9A-44E2-4862-BCB7-AA248C40A20E}" destId="{5D15BCB0-B6A6-441E-9BDB-291D5A312BE7}" srcOrd="0" destOrd="0" parTransId="{01498F87-F5D6-469B-909D-7C76FDE32FB6}" sibTransId="{5F329902-1E91-45D9-AC1C-1273E91915EC}"/>
    <dgm:cxn modelId="{FE49A040-C50E-4A70-9F46-CD3BD12D31D7}" type="presOf" srcId="{C1EDDD40-EFC3-49BB-83AF-BCF485931054}" destId="{7F7733ED-6354-48D9-B542-838569B0C65B}" srcOrd="0" destOrd="0" presId="urn:microsoft.com/office/officeart/2005/8/layout/chevron2"/>
    <dgm:cxn modelId="{AB552082-EEB3-49E0-BB24-69AC70C95B07}" type="presOf" srcId="{F607F31B-BDBF-4C7C-9F1D-3595EE346D40}" destId="{13F00903-C7E4-46F3-97B7-0CDC4CAEEFDF}" srcOrd="0" destOrd="0" presId="urn:microsoft.com/office/officeart/2005/8/layout/chevron2"/>
    <dgm:cxn modelId="{5D3D3D0D-E249-4F74-9C42-F847B71E57CF}" type="presOf" srcId="{D46314E3-20D2-4D71-85F9-3F922E8D2CFA}" destId="{479DA8D4-D9BC-4721-BD38-5681A7146F35}" srcOrd="0" destOrd="0" presId="urn:microsoft.com/office/officeart/2005/8/layout/chevron2"/>
    <dgm:cxn modelId="{A2BD1974-DB74-4454-92E3-E4540264F68F}" type="presOf" srcId="{5D15BCB0-B6A6-441E-9BDB-291D5A312BE7}" destId="{79528FB4-4F4B-4F86-828C-B8CDEAECABF4}" srcOrd="0" destOrd="0" presId="urn:microsoft.com/office/officeart/2005/8/layout/chevron2"/>
    <dgm:cxn modelId="{CF063A89-4D19-4864-B299-3A29E464861C}" type="presParOf" srcId="{479DA8D4-D9BC-4721-BD38-5681A7146F35}" destId="{049F45D5-FD76-4CB2-AC3A-2B70C8A3E14B}" srcOrd="0" destOrd="0" presId="urn:microsoft.com/office/officeart/2005/8/layout/chevron2"/>
    <dgm:cxn modelId="{0D07A7BB-D816-4F1D-858A-93D32148EC31}" type="presParOf" srcId="{049F45D5-FD76-4CB2-AC3A-2B70C8A3E14B}" destId="{13F00903-C7E4-46F3-97B7-0CDC4CAEEFDF}" srcOrd="0" destOrd="0" presId="urn:microsoft.com/office/officeart/2005/8/layout/chevron2"/>
    <dgm:cxn modelId="{8F83F30B-87CA-49E7-A42A-5A8872661D82}" type="presParOf" srcId="{049F45D5-FD76-4CB2-AC3A-2B70C8A3E14B}" destId="{7F7733ED-6354-48D9-B542-838569B0C65B}" srcOrd="1" destOrd="0" presId="urn:microsoft.com/office/officeart/2005/8/layout/chevron2"/>
    <dgm:cxn modelId="{71E25222-209A-40ED-9E8D-86DECC4B30D4}" type="presParOf" srcId="{479DA8D4-D9BC-4721-BD38-5681A7146F35}" destId="{04532577-3F32-4246-80F9-FF57E5E04917}" srcOrd="1" destOrd="0" presId="urn:microsoft.com/office/officeart/2005/8/layout/chevron2"/>
    <dgm:cxn modelId="{3D3C51DD-B3F9-4029-8120-48D0CE68DE80}" type="presParOf" srcId="{479DA8D4-D9BC-4721-BD38-5681A7146F35}" destId="{814E2624-FB6C-4491-98EC-294AB74B4A58}" srcOrd="2" destOrd="0" presId="urn:microsoft.com/office/officeart/2005/8/layout/chevron2"/>
    <dgm:cxn modelId="{86941CEB-6D9E-42CB-A3B9-7783B8FD310A}" type="presParOf" srcId="{814E2624-FB6C-4491-98EC-294AB74B4A58}" destId="{D52BFB7C-D1C5-41CD-B1CA-69CAF0BAA38B}" srcOrd="0" destOrd="0" presId="urn:microsoft.com/office/officeart/2005/8/layout/chevron2"/>
    <dgm:cxn modelId="{B49D9E16-8801-4B89-8A6D-D89FA4857FDB}" type="presParOf" srcId="{814E2624-FB6C-4491-98EC-294AB74B4A58}" destId="{5CD9699F-F3DF-43C1-87DD-272F32E19339}" srcOrd="1" destOrd="0" presId="urn:microsoft.com/office/officeart/2005/8/layout/chevron2"/>
    <dgm:cxn modelId="{1C9DCC13-7224-4EB9-893C-71DE091400DB}" type="presParOf" srcId="{479DA8D4-D9BC-4721-BD38-5681A7146F35}" destId="{F3240DD4-BC93-4360-8383-AF344F84BFC3}" srcOrd="3" destOrd="0" presId="urn:microsoft.com/office/officeart/2005/8/layout/chevron2"/>
    <dgm:cxn modelId="{1A98498C-0C2A-4097-A73B-812802C75BCA}" type="presParOf" srcId="{479DA8D4-D9BC-4721-BD38-5681A7146F35}" destId="{BC9719DF-DA07-4789-A978-2B31DEDB9CEE}" srcOrd="4" destOrd="0" presId="urn:microsoft.com/office/officeart/2005/8/layout/chevron2"/>
    <dgm:cxn modelId="{2ACC28D9-3048-46EC-A46D-5DC261B40490}" type="presParOf" srcId="{BC9719DF-DA07-4789-A978-2B31DEDB9CEE}" destId="{4C130FBE-C2D1-4CE3-8C43-AAE1B9890E92}" srcOrd="0" destOrd="0" presId="urn:microsoft.com/office/officeart/2005/8/layout/chevron2"/>
    <dgm:cxn modelId="{5E5BBE6F-84C4-4B8B-A490-6E68D0512DFE}" type="presParOf" srcId="{BC9719DF-DA07-4789-A978-2B31DEDB9CEE}" destId="{79528FB4-4F4B-4F86-828C-B8CDEAECABF4}"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46314E3-20D2-4D71-85F9-3F922E8D2CFA}"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F607F31B-BDBF-4C7C-9F1D-3595EE346D40}">
      <dgm:prSet phldrT="[Texto]"/>
      <dgm:spPr/>
      <dgm:t>
        <a:bodyPr/>
        <a:lstStyle/>
        <a:p>
          <a:r>
            <a:rPr lang="es-MX" dirty="0" smtClean="0"/>
            <a:t>4</a:t>
          </a:r>
          <a:endParaRPr lang="en-US" dirty="0"/>
        </a:p>
      </dgm:t>
    </dgm:pt>
    <dgm:pt modelId="{26BFB269-D760-4E42-9C45-69E39CE47487}" type="parTrans" cxnId="{EC933A67-739D-45FD-99CD-5A438AD5FE5A}">
      <dgm:prSet/>
      <dgm:spPr/>
      <dgm:t>
        <a:bodyPr/>
        <a:lstStyle/>
        <a:p>
          <a:endParaRPr lang="en-US"/>
        </a:p>
      </dgm:t>
    </dgm:pt>
    <dgm:pt modelId="{C51E6AFE-11C3-4335-9F1B-53EB26A789A2}" type="sibTrans" cxnId="{EC933A67-739D-45FD-99CD-5A438AD5FE5A}">
      <dgm:prSet/>
      <dgm:spPr/>
      <dgm:t>
        <a:bodyPr/>
        <a:lstStyle/>
        <a:p>
          <a:endParaRPr lang="en-US"/>
        </a:p>
      </dgm:t>
    </dgm:pt>
    <dgm:pt modelId="{C1EDDD40-EFC3-49BB-83AF-BCF485931054}">
      <dgm:prSet phldrT="[Texto]" custT="1"/>
      <dgm:spPr/>
      <dgm:t>
        <a:bodyPr/>
        <a:lstStyle/>
        <a:p>
          <a:r>
            <a:rPr lang="es-MX" sz="2800" dirty="0" smtClean="0">
              <a:latin typeface="Times New Roman" panose="02020603050405020304" pitchFamily="18" charset="0"/>
              <a:cs typeface="Times New Roman" panose="02020603050405020304" pitchFamily="18" charset="0"/>
            </a:rPr>
            <a:t>Metodología</a:t>
          </a:r>
          <a:endParaRPr lang="en-US" sz="2800" dirty="0">
            <a:latin typeface="Times New Roman" panose="02020603050405020304" pitchFamily="18" charset="0"/>
            <a:cs typeface="Times New Roman" panose="02020603050405020304" pitchFamily="18" charset="0"/>
          </a:endParaRPr>
        </a:p>
      </dgm:t>
    </dgm:pt>
    <dgm:pt modelId="{E8361D82-B5D4-461E-A3FC-A93E2C53B82A}" type="parTrans" cxnId="{81B3997D-2E27-44AE-B378-04890EA6B551}">
      <dgm:prSet/>
      <dgm:spPr/>
      <dgm:t>
        <a:bodyPr/>
        <a:lstStyle/>
        <a:p>
          <a:endParaRPr lang="en-US"/>
        </a:p>
      </dgm:t>
    </dgm:pt>
    <dgm:pt modelId="{18D7C388-8F1E-4570-BEC2-BC5B024CEC29}" type="sibTrans" cxnId="{81B3997D-2E27-44AE-B378-04890EA6B551}">
      <dgm:prSet/>
      <dgm:spPr/>
      <dgm:t>
        <a:bodyPr/>
        <a:lstStyle/>
        <a:p>
          <a:endParaRPr lang="en-US"/>
        </a:p>
      </dgm:t>
    </dgm:pt>
    <dgm:pt modelId="{BB1719A8-FAC3-4B2A-B1CB-D5C8E96FDEED}">
      <dgm:prSet phldrT="[Texto]"/>
      <dgm:spPr/>
      <dgm:t>
        <a:bodyPr/>
        <a:lstStyle/>
        <a:p>
          <a:r>
            <a:rPr lang="es-MX" dirty="0" smtClean="0"/>
            <a:t>5</a:t>
          </a:r>
          <a:endParaRPr lang="en-US" dirty="0"/>
        </a:p>
      </dgm:t>
    </dgm:pt>
    <dgm:pt modelId="{C9D4BED3-03AD-4ADF-8220-1629AD8E2D16}" type="parTrans" cxnId="{D44F1DFD-B90A-4C4F-993B-42F2C5A2AD2B}">
      <dgm:prSet/>
      <dgm:spPr/>
      <dgm:t>
        <a:bodyPr/>
        <a:lstStyle/>
        <a:p>
          <a:endParaRPr lang="en-US"/>
        </a:p>
      </dgm:t>
    </dgm:pt>
    <dgm:pt modelId="{15A8123F-20BC-419B-8BC2-01C83854246A}" type="sibTrans" cxnId="{D44F1DFD-B90A-4C4F-993B-42F2C5A2AD2B}">
      <dgm:prSet/>
      <dgm:spPr/>
      <dgm:t>
        <a:bodyPr/>
        <a:lstStyle/>
        <a:p>
          <a:endParaRPr lang="en-US"/>
        </a:p>
      </dgm:t>
    </dgm:pt>
    <dgm:pt modelId="{ACAF2B2A-EE51-4CCF-85F8-25A630FD3D7E}">
      <dgm:prSet phldrT="[Texto]" custT="1"/>
      <dgm:spPr/>
      <dgm:t>
        <a:bodyPr/>
        <a:lstStyle/>
        <a:p>
          <a:r>
            <a:rPr lang="es-MX" sz="2800" dirty="0" smtClean="0">
              <a:latin typeface="Times New Roman" panose="02020603050405020304" pitchFamily="18" charset="0"/>
              <a:cs typeface="Times New Roman" panose="02020603050405020304" pitchFamily="18" charset="0"/>
            </a:rPr>
            <a:t>Trabajo de Campo</a:t>
          </a:r>
          <a:endParaRPr lang="en-US" sz="2800" dirty="0">
            <a:latin typeface="Times New Roman" panose="02020603050405020304" pitchFamily="18" charset="0"/>
            <a:cs typeface="Times New Roman" panose="02020603050405020304" pitchFamily="18" charset="0"/>
          </a:endParaRPr>
        </a:p>
      </dgm:t>
    </dgm:pt>
    <dgm:pt modelId="{7832C8FB-3555-43EF-BC74-4500E4FF2A14}" type="parTrans" cxnId="{06C187F8-1A1E-4327-9AF4-9D4741C9091A}">
      <dgm:prSet/>
      <dgm:spPr/>
      <dgm:t>
        <a:bodyPr/>
        <a:lstStyle/>
        <a:p>
          <a:endParaRPr lang="en-US"/>
        </a:p>
      </dgm:t>
    </dgm:pt>
    <dgm:pt modelId="{5321AA82-7B5A-48CB-981B-F49B919A7493}" type="sibTrans" cxnId="{06C187F8-1A1E-4327-9AF4-9D4741C9091A}">
      <dgm:prSet/>
      <dgm:spPr/>
      <dgm:t>
        <a:bodyPr/>
        <a:lstStyle/>
        <a:p>
          <a:endParaRPr lang="en-US"/>
        </a:p>
      </dgm:t>
    </dgm:pt>
    <dgm:pt modelId="{41F6EE9A-44E2-4862-BCB7-AA248C40A20E}">
      <dgm:prSet phldrT="[Texto]"/>
      <dgm:spPr/>
      <dgm:t>
        <a:bodyPr/>
        <a:lstStyle/>
        <a:p>
          <a:r>
            <a:rPr lang="es-MX" dirty="0" smtClean="0"/>
            <a:t>6</a:t>
          </a:r>
          <a:endParaRPr lang="en-US" dirty="0"/>
        </a:p>
      </dgm:t>
    </dgm:pt>
    <dgm:pt modelId="{72CC1893-6326-416E-AA41-3A8FB141CBD1}" type="parTrans" cxnId="{A2AE099C-C0B1-4B5F-ACFC-58EE4DAB4522}">
      <dgm:prSet/>
      <dgm:spPr/>
      <dgm:t>
        <a:bodyPr/>
        <a:lstStyle/>
        <a:p>
          <a:endParaRPr lang="en-US"/>
        </a:p>
      </dgm:t>
    </dgm:pt>
    <dgm:pt modelId="{DC4AE954-CEDC-4ABF-85E6-57B26E5AA918}" type="sibTrans" cxnId="{A2AE099C-C0B1-4B5F-ACFC-58EE4DAB4522}">
      <dgm:prSet/>
      <dgm:spPr/>
      <dgm:t>
        <a:bodyPr/>
        <a:lstStyle/>
        <a:p>
          <a:endParaRPr lang="en-US"/>
        </a:p>
      </dgm:t>
    </dgm:pt>
    <dgm:pt modelId="{5D15BCB0-B6A6-441E-9BDB-291D5A312BE7}">
      <dgm:prSet phldrT="[Texto]" custT="1"/>
      <dgm:spPr/>
      <dgm:t>
        <a:bodyPr/>
        <a:lstStyle/>
        <a:p>
          <a:r>
            <a:rPr lang="es-MX" sz="2800" dirty="0" smtClean="0">
              <a:latin typeface="Times New Roman" panose="02020603050405020304" pitchFamily="18" charset="0"/>
              <a:cs typeface="Times New Roman" panose="02020603050405020304" pitchFamily="18" charset="0"/>
            </a:rPr>
            <a:t>Resultados e Interpretación</a:t>
          </a:r>
          <a:endParaRPr lang="en-US" sz="2800" dirty="0">
            <a:latin typeface="Times New Roman" panose="02020603050405020304" pitchFamily="18" charset="0"/>
            <a:cs typeface="Times New Roman" panose="02020603050405020304" pitchFamily="18" charset="0"/>
          </a:endParaRPr>
        </a:p>
      </dgm:t>
    </dgm:pt>
    <dgm:pt modelId="{01498F87-F5D6-469B-909D-7C76FDE32FB6}" type="parTrans" cxnId="{BB90ED53-7D38-4581-ACAC-048460B9D846}">
      <dgm:prSet/>
      <dgm:spPr/>
      <dgm:t>
        <a:bodyPr/>
        <a:lstStyle/>
        <a:p>
          <a:endParaRPr lang="en-US"/>
        </a:p>
      </dgm:t>
    </dgm:pt>
    <dgm:pt modelId="{5F329902-1E91-45D9-AC1C-1273E91915EC}" type="sibTrans" cxnId="{BB90ED53-7D38-4581-ACAC-048460B9D846}">
      <dgm:prSet/>
      <dgm:spPr/>
      <dgm:t>
        <a:bodyPr/>
        <a:lstStyle/>
        <a:p>
          <a:endParaRPr lang="en-US"/>
        </a:p>
      </dgm:t>
    </dgm:pt>
    <dgm:pt modelId="{479DA8D4-D9BC-4721-BD38-5681A7146F35}" type="pres">
      <dgm:prSet presAssocID="{D46314E3-20D2-4D71-85F9-3F922E8D2CFA}" presName="linearFlow" presStyleCnt="0">
        <dgm:presLayoutVars>
          <dgm:dir/>
          <dgm:animLvl val="lvl"/>
          <dgm:resizeHandles val="exact"/>
        </dgm:presLayoutVars>
      </dgm:prSet>
      <dgm:spPr/>
      <dgm:t>
        <a:bodyPr/>
        <a:lstStyle/>
        <a:p>
          <a:endParaRPr lang="en-US"/>
        </a:p>
      </dgm:t>
    </dgm:pt>
    <dgm:pt modelId="{049F45D5-FD76-4CB2-AC3A-2B70C8A3E14B}" type="pres">
      <dgm:prSet presAssocID="{F607F31B-BDBF-4C7C-9F1D-3595EE346D40}" presName="composite" presStyleCnt="0"/>
      <dgm:spPr/>
    </dgm:pt>
    <dgm:pt modelId="{13F00903-C7E4-46F3-97B7-0CDC4CAEEFDF}" type="pres">
      <dgm:prSet presAssocID="{F607F31B-BDBF-4C7C-9F1D-3595EE346D40}" presName="parentText" presStyleLbl="alignNode1" presStyleIdx="0" presStyleCnt="3">
        <dgm:presLayoutVars>
          <dgm:chMax val="1"/>
          <dgm:bulletEnabled val="1"/>
        </dgm:presLayoutVars>
      </dgm:prSet>
      <dgm:spPr/>
      <dgm:t>
        <a:bodyPr/>
        <a:lstStyle/>
        <a:p>
          <a:endParaRPr lang="en-US"/>
        </a:p>
      </dgm:t>
    </dgm:pt>
    <dgm:pt modelId="{7F7733ED-6354-48D9-B542-838569B0C65B}" type="pres">
      <dgm:prSet presAssocID="{F607F31B-BDBF-4C7C-9F1D-3595EE346D40}" presName="descendantText" presStyleLbl="alignAcc1" presStyleIdx="0" presStyleCnt="3">
        <dgm:presLayoutVars>
          <dgm:bulletEnabled val="1"/>
        </dgm:presLayoutVars>
      </dgm:prSet>
      <dgm:spPr/>
      <dgm:t>
        <a:bodyPr/>
        <a:lstStyle/>
        <a:p>
          <a:endParaRPr lang="en-US"/>
        </a:p>
      </dgm:t>
    </dgm:pt>
    <dgm:pt modelId="{04532577-3F32-4246-80F9-FF57E5E04917}" type="pres">
      <dgm:prSet presAssocID="{C51E6AFE-11C3-4335-9F1B-53EB26A789A2}" presName="sp" presStyleCnt="0"/>
      <dgm:spPr/>
    </dgm:pt>
    <dgm:pt modelId="{814E2624-FB6C-4491-98EC-294AB74B4A58}" type="pres">
      <dgm:prSet presAssocID="{BB1719A8-FAC3-4B2A-B1CB-D5C8E96FDEED}" presName="composite" presStyleCnt="0"/>
      <dgm:spPr/>
    </dgm:pt>
    <dgm:pt modelId="{D52BFB7C-D1C5-41CD-B1CA-69CAF0BAA38B}" type="pres">
      <dgm:prSet presAssocID="{BB1719A8-FAC3-4B2A-B1CB-D5C8E96FDEED}" presName="parentText" presStyleLbl="alignNode1" presStyleIdx="1" presStyleCnt="3">
        <dgm:presLayoutVars>
          <dgm:chMax val="1"/>
          <dgm:bulletEnabled val="1"/>
        </dgm:presLayoutVars>
      </dgm:prSet>
      <dgm:spPr/>
      <dgm:t>
        <a:bodyPr/>
        <a:lstStyle/>
        <a:p>
          <a:endParaRPr lang="en-US"/>
        </a:p>
      </dgm:t>
    </dgm:pt>
    <dgm:pt modelId="{5CD9699F-F3DF-43C1-87DD-272F32E19339}" type="pres">
      <dgm:prSet presAssocID="{BB1719A8-FAC3-4B2A-B1CB-D5C8E96FDEED}" presName="descendantText" presStyleLbl="alignAcc1" presStyleIdx="1" presStyleCnt="3">
        <dgm:presLayoutVars>
          <dgm:bulletEnabled val="1"/>
        </dgm:presLayoutVars>
      </dgm:prSet>
      <dgm:spPr/>
      <dgm:t>
        <a:bodyPr/>
        <a:lstStyle/>
        <a:p>
          <a:endParaRPr lang="en-US"/>
        </a:p>
      </dgm:t>
    </dgm:pt>
    <dgm:pt modelId="{F3240DD4-BC93-4360-8383-AF344F84BFC3}" type="pres">
      <dgm:prSet presAssocID="{15A8123F-20BC-419B-8BC2-01C83854246A}" presName="sp" presStyleCnt="0"/>
      <dgm:spPr/>
    </dgm:pt>
    <dgm:pt modelId="{BC9719DF-DA07-4789-A978-2B31DEDB9CEE}" type="pres">
      <dgm:prSet presAssocID="{41F6EE9A-44E2-4862-BCB7-AA248C40A20E}" presName="composite" presStyleCnt="0"/>
      <dgm:spPr/>
    </dgm:pt>
    <dgm:pt modelId="{4C130FBE-C2D1-4CE3-8C43-AAE1B9890E92}" type="pres">
      <dgm:prSet presAssocID="{41F6EE9A-44E2-4862-BCB7-AA248C40A20E}" presName="parentText" presStyleLbl="alignNode1" presStyleIdx="2" presStyleCnt="3">
        <dgm:presLayoutVars>
          <dgm:chMax val="1"/>
          <dgm:bulletEnabled val="1"/>
        </dgm:presLayoutVars>
      </dgm:prSet>
      <dgm:spPr/>
      <dgm:t>
        <a:bodyPr/>
        <a:lstStyle/>
        <a:p>
          <a:endParaRPr lang="en-US"/>
        </a:p>
      </dgm:t>
    </dgm:pt>
    <dgm:pt modelId="{79528FB4-4F4B-4F86-828C-B8CDEAECABF4}" type="pres">
      <dgm:prSet presAssocID="{41F6EE9A-44E2-4862-BCB7-AA248C40A20E}" presName="descendantText" presStyleLbl="alignAcc1" presStyleIdx="2" presStyleCnt="3">
        <dgm:presLayoutVars>
          <dgm:bulletEnabled val="1"/>
        </dgm:presLayoutVars>
      </dgm:prSet>
      <dgm:spPr/>
      <dgm:t>
        <a:bodyPr/>
        <a:lstStyle/>
        <a:p>
          <a:endParaRPr lang="en-US"/>
        </a:p>
      </dgm:t>
    </dgm:pt>
  </dgm:ptLst>
  <dgm:cxnLst>
    <dgm:cxn modelId="{7A92CDFC-4E00-49E1-82CF-383697E1BE0D}" type="presOf" srcId="{5D15BCB0-B6A6-441E-9BDB-291D5A312BE7}" destId="{79528FB4-4F4B-4F86-828C-B8CDEAECABF4}" srcOrd="0" destOrd="0" presId="urn:microsoft.com/office/officeart/2005/8/layout/chevron2"/>
    <dgm:cxn modelId="{BC04BBF2-F804-4C52-8A41-EAE138B8E824}" type="presOf" srcId="{41F6EE9A-44E2-4862-BCB7-AA248C40A20E}" destId="{4C130FBE-C2D1-4CE3-8C43-AAE1B9890E92}" srcOrd="0" destOrd="0" presId="urn:microsoft.com/office/officeart/2005/8/layout/chevron2"/>
    <dgm:cxn modelId="{A2AE099C-C0B1-4B5F-ACFC-58EE4DAB4522}" srcId="{D46314E3-20D2-4D71-85F9-3F922E8D2CFA}" destId="{41F6EE9A-44E2-4862-BCB7-AA248C40A20E}" srcOrd="2" destOrd="0" parTransId="{72CC1893-6326-416E-AA41-3A8FB141CBD1}" sibTransId="{DC4AE954-CEDC-4ABF-85E6-57B26E5AA918}"/>
    <dgm:cxn modelId="{DA30E826-ADB2-49B0-934C-76721F48ACF2}" type="presOf" srcId="{C1EDDD40-EFC3-49BB-83AF-BCF485931054}" destId="{7F7733ED-6354-48D9-B542-838569B0C65B}" srcOrd="0" destOrd="0" presId="urn:microsoft.com/office/officeart/2005/8/layout/chevron2"/>
    <dgm:cxn modelId="{06C187F8-1A1E-4327-9AF4-9D4741C9091A}" srcId="{BB1719A8-FAC3-4B2A-B1CB-D5C8E96FDEED}" destId="{ACAF2B2A-EE51-4CCF-85F8-25A630FD3D7E}" srcOrd="0" destOrd="0" parTransId="{7832C8FB-3555-43EF-BC74-4500E4FF2A14}" sibTransId="{5321AA82-7B5A-48CB-981B-F49B919A7493}"/>
    <dgm:cxn modelId="{BB90ED53-7D38-4581-ACAC-048460B9D846}" srcId="{41F6EE9A-44E2-4862-BCB7-AA248C40A20E}" destId="{5D15BCB0-B6A6-441E-9BDB-291D5A312BE7}" srcOrd="0" destOrd="0" parTransId="{01498F87-F5D6-469B-909D-7C76FDE32FB6}" sibTransId="{5F329902-1E91-45D9-AC1C-1273E91915EC}"/>
    <dgm:cxn modelId="{D44F1DFD-B90A-4C4F-993B-42F2C5A2AD2B}" srcId="{D46314E3-20D2-4D71-85F9-3F922E8D2CFA}" destId="{BB1719A8-FAC3-4B2A-B1CB-D5C8E96FDEED}" srcOrd="1" destOrd="0" parTransId="{C9D4BED3-03AD-4ADF-8220-1629AD8E2D16}" sibTransId="{15A8123F-20BC-419B-8BC2-01C83854246A}"/>
    <dgm:cxn modelId="{0EEEA93B-02EF-48D9-BE1F-FA0EFFE914FF}" type="presOf" srcId="{F607F31B-BDBF-4C7C-9F1D-3595EE346D40}" destId="{13F00903-C7E4-46F3-97B7-0CDC4CAEEFDF}" srcOrd="0" destOrd="0" presId="urn:microsoft.com/office/officeart/2005/8/layout/chevron2"/>
    <dgm:cxn modelId="{81B3997D-2E27-44AE-B378-04890EA6B551}" srcId="{F607F31B-BDBF-4C7C-9F1D-3595EE346D40}" destId="{C1EDDD40-EFC3-49BB-83AF-BCF485931054}" srcOrd="0" destOrd="0" parTransId="{E8361D82-B5D4-461E-A3FC-A93E2C53B82A}" sibTransId="{18D7C388-8F1E-4570-BEC2-BC5B024CEC29}"/>
    <dgm:cxn modelId="{081A0B94-B2A6-4E28-AAE4-19429130D092}" type="presOf" srcId="{ACAF2B2A-EE51-4CCF-85F8-25A630FD3D7E}" destId="{5CD9699F-F3DF-43C1-87DD-272F32E19339}" srcOrd="0" destOrd="0" presId="urn:microsoft.com/office/officeart/2005/8/layout/chevron2"/>
    <dgm:cxn modelId="{EC933A67-739D-45FD-99CD-5A438AD5FE5A}" srcId="{D46314E3-20D2-4D71-85F9-3F922E8D2CFA}" destId="{F607F31B-BDBF-4C7C-9F1D-3595EE346D40}" srcOrd="0" destOrd="0" parTransId="{26BFB269-D760-4E42-9C45-69E39CE47487}" sibTransId="{C51E6AFE-11C3-4335-9F1B-53EB26A789A2}"/>
    <dgm:cxn modelId="{3A5914D4-89A3-4BCB-95EF-6CA95B0F586F}" type="presOf" srcId="{BB1719A8-FAC3-4B2A-B1CB-D5C8E96FDEED}" destId="{D52BFB7C-D1C5-41CD-B1CA-69CAF0BAA38B}" srcOrd="0" destOrd="0" presId="urn:microsoft.com/office/officeart/2005/8/layout/chevron2"/>
    <dgm:cxn modelId="{B0B50071-FF95-49BC-BEAB-AFDF1B46BA04}" type="presOf" srcId="{D46314E3-20D2-4D71-85F9-3F922E8D2CFA}" destId="{479DA8D4-D9BC-4721-BD38-5681A7146F35}" srcOrd="0" destOrd="0" presId="urn:microsoft.com/office/officeart/2005/8/layout/chevron2"/>
    <dgm:cxn modelId="{4575657D-7077-4410-81EB-23F2427396A4}" type="presParOf" srcId="{479DA8D4-D9BC-4721-BD38-5681A7146F35}" destId="{049F45D5-FD76-4CB2-AC3A-2B70C8A3E14B}" srcOrd="0" destOrd="0" presId="urn:microsoft.com/office/officeart/2005/8/layout/chevron2"/>
    <dgm:cxn modelId="{754BC0EE-36FF-4145-B03D-F44938B9F0BA}" type="presParOf" srcId="{049F45D5-FD76-4CB2-AC3A-2B70C8A3E14B}" destId="{13F00903-C7E4-46F3-97B7-0CDC4CAEEFDF}" srcOrd="0" destOrd="0" presId="urn:microsoft.com/office/officeart/2005/8/layout/chevron2"/>
    <dgm:cxn modelId="{397DF9C7-5912-4D32-BD9B-10503DDDF290}" type="presParOf" srcId="{049F45D5-FD76-4CB2-AC3A-2B70C8A3E14B}" destId="{7F7733ED-6354-48D9-B542-838569B0C65B}" srcOrd="1" destOrd="0" presId="urn:microsoft.com/office/officeart/2005/8/layout/chevron2"/>
    <dgm:cxn modelId="{B5118265-A291-4678-A8B8-ADE7FFE95053}" type="presParOf" srcId="{479DA8D4-D9BC-4721-BD38-5681A7146F35}" destId="{04532577-3F32-4246-80F9-FF57E5E04917}" srcOrd="1" destOrd="0" presId="urn:microsoft.com/office/officeart/2005/8/layout/chevron2"/>
    <dgm:cxn modelId="{793CA462-8B18-4D8A-8F02-12B750376C39}" type="presParOf" srcId="{479DA8D4-D9BC-4721-BD38-5681A7146F35}" destId="{814E2624-FB6C-4491-98EC-294AB74B4A58}" srcOrd="2" destOrd="0" presId="urn:microsoft.com/office/officeart/2005/8/layout/chevron2"/>
    <dgm:cxn modelId="{75E55317-E074-4550-BF36-7E23406DB2E1}" type="presParOf" srcId="{814E2624-FB6C-4491-98EC-294AB74B4A58}" destId="{D52BFB7C-D1C5-41CD-B1CA-69CAF0BAA38B}" srcOrd="0" destOrd="0" presId="urn:microsoft.com/office/officeart/2005/8/layout/chevron2"/>
    <dgm:cxn modelId="{5605741F-F541-4B43-AB63-58DB82EB1EEE}" type="presParOf" srcId="{814E2624-FB6C-4491-98EC-294AB74B4A58}" destId="{5CD9699F-F3DF-43C1-87DD-272F32E19339}" srcOrd="1" destOrd="0" presId="urn:microsoft.com/office/officeart/2005/8/layout/chevron2"/>
    <dgm:cxn modelId="{D54A573B-AA20-41FE-98CF-1DFC741813F7}" type="presParOf" srcId="{479DA8D4-D9BC-4721-BD38-5681A7146F35}" destId="{F3240DD4-BC93-4360-8383-AF344F84BFC3}" srcOrd="3" destOrd="0" presId="urn:microsoft.com/office/officeart/2005/8/layout/chevron2"/>
    <dgm:cxn modelId="{DAAF05FC-DDBD-427B-8CA2-BD9D12020C9C}" type="presParOf" srcId="{479DA8D4-D9BC-4721-BD38-5681A7146F35}" destId="{BC9719DF-DA07-4789-A978-2B31DEDB9CEE}" srcOrd="4" destOrd="0" presId="urn:microsoft.com/office/officeart/2005/8/layout/chevron2"/>
    <dgm:cxn modelId="{1CCEF22F-4E8F-4953-BDD7-06DEB1178F45}" type="presParOf" srcId="{BC9719DF-DA07-4789-A978-2B31DEDB9CEE}" destId="{4C130FBE-C2D1-4CE3-8C43-AAE1B9890E92}" srcOrd="0" destOrd="0" presId="urn:microsoft.com/office/officeart/2005/8/layout/chevron2"/>
    <dgm:cxn modelId="{3E3D19D4-BCDA-4B15-ADD9-F48E7F36AB5F}" type="presParOf" srcId="{BC9719DF-DA07-4789-A978-2B31DEDB9CEE}" destId="{79528FB4-4F4B-4F86-828C-B8CDEAECABF4}" srcOrd="1" destOrd="0" presId="urn:microsoft.com/office/officeart/2005/8/layout/chevron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AED3537-4653-4FBC-8DB6-B540069AD561}" type="doc">
      <dgm:prSet loTypeId="urn:microsoft.com/office/officeart/2005/8/layout/radial3" loCatId="cycle" qsTypeId="urn:microsoft.com/office/officeart/2005/8/quickstyle/simple1" qsCatId="simple" csTypeId="urn:microsoft.com/office/officeart/2005/8/colors/accent6_5" csCatId="accent6" phldr="1"/>
      <dgm:spPr/>
      <dgm:t>
        <a:bodyPr/>
        <a:lstStyle/>
        <a:p>
          <a:endParaRPr lang="en-US"/>
        </a:p>
      </dgm:t>
    </dgm:pt>
    <dgm:pt modelId="{BC1F422B-03E8-4EAB-A53D-D1A424277E21}" type="pres">
      <dgm:prSet presAssocID="{BAED3537-4653-4FBC-8DB6-B540069AD561}" presName="composite" presStyleCnt="0">
        <dgm:presLayoutVars>
          <dgm:chMax val="1"/>
          <dgm:dir/>
          <dgm:resizeHandles val="exact"/>
        </dgm:presLayoutVars>
      </dgm:prSet>
      <dgm:spPr/>
      <dgm:t>
        <a:bodyPr/>
        <a:lstStyle/>
        <a:p>
          <a:endParaRPr lang="en-US"/>
        </a:p>
      </dgm:t>
    </dgm:pt>
    <dgm:pt modelId="{5DB406CC-EDFC-4C95-8CB3-531EA618EB43}" type="pres">
      <dgm:prSet presAssocID="{BAED3537-4653-4FBC-8DB6-B540069AD561}" presName="radial" presStyleCnt="0">
        <dgm:presLayoutVars>
          <dgm:animLvl val="ctr"/>
        </dgm:presLayoutVars>
      </dgm:prSet>
      <dgm:spPr/>
      <dgm:t>
        <a:bodyPr/>
        <a:lstStyle/>
        <a:p>
          <a:endParaRPr lang="en-US"/>
        </a:p>
      </dgm:t>
    </dgm:pt>
  </dgm:ptLst>
  <dgm:cxnLst>
    <dgm:cxn modelId="{8E87E9C6-A4C9-40E5-88B6-E6422AFAA9AE}" type="presOf" srcId="{BAED3537-4653-4FBC-8DB6-B540069AD561}" destId="{BC1F422B-03E8-4EAB-A53D-D1A424277E21}" srcOrd="0" destOrd="0" presId="urn:microsoft.com/office/officeart/2005/8/layout/radial3"/>
    <dgm:cxn modelId="{6860FE3E-2DD4-4ED1-97E4-57EE23837072}" type="presParOf" srcId="{BC1F422B-03E8-4EAB-A53D-D1A424277E21}" destId="{5DB406CC-EDFC-4C95-8CB3-531EA618EB43}" srcOrd="0" destOrd="0" presId="urn:microsoft.com/office/officeart/2005/8/layout/radial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A194602-9DC7-4EC4-85B8-01917269162D}" type="doc">
      <dgm:prSet loTypeId="urn:microsoft.com/office/officeart/2008/layout/RadialCluster" loCatId="relationship" qsTypeId="urn:microsoft.com/office/officeart/2005/8/quickstyle/simple1" qsCatId="simple" csTypeId="urn:microsoft.com/office/officeart/2005/8/colors/accent5_2" csCatId="accent5" phldr="1"/>
      <dgm:spPr/>
      <dgm:t>
        <a:bodyPr/>
        <a:lstStyle/>
        <a:p>
          <a:endParaRPr lang="en-US"/>
        </a:p>
      </dgm:t>
    </dgm:pt>
    <dgm:pt modelId="{531C95CF-AA56-4AE8-B154-EE6BBEC2FBB1}">
      <dgm:prSet phldrT="[Texto]" custT="1"/>
      <dgm:spPr>
        <a:solidFill>
          <a:schemeClr val="tx1"/>
        </a:solidFill>
      </dgm:spPr>
      <dgm:t>
        <a:bodyPr/>
        <a:lstStyle/>
        <a:p>
          <a:endParaRPr lang="es-MX" sz="2600" dirty="0" smtClean="0"/>
        </a:p>
        <a:p>
          <a:r>
            <a:rPr lang="es-MX" sz="1800" b="1" dirty="0" smtClean="0">
              <a:latin typeface="Times New Roman" panose="02020603050405020304" pitchFamily="18" charset="0"/>
              <a:cs typeface="Times New Roman" panose="02020603050405020304" pitchFamily="18" charset="0"/>
            </a:rPr>
            <a:t>Problema</a:t>
          </a:r>
        </a:p>
        <a:p>
          <a:r>
            <a:rPr lang="es-MX" sz="1800" dirty="0" smtClean="0">
              <a:latin typeface="Times New Roman" panose="02020603050405020304" pitchFamily="18" charset="0"/>
              <a:cs typeface="Times New Roman" panose="02020603050405020304" pitchFamily="18" charset="0"/>
            </a:rPr>
            <a:t>Escasa internacionalización de empresas mexicanas.</a:t>
          </a:r>
          <a:endParaRPr lang="es-MX" sz="1800" b="1" dirty="0" smtClean="0">
            <a:latin typeface="Times New Roman" panose="02020603050405020304" pitchFamily="18" charset="0"/>
            <a:cs typeface="Times New Roman" panose="02020603050405020304" pitchFamily="18" charset="0"/>
          </a:endParaRPr>
        </a:p>
        <a:p>
          <a:endParaRPr lang="en-US" sz="2600" dirty="0"/>
        </a:p>
      </dgm:t>
    </dgm:pt>
    <dgm:pt modelId="{66CCA003-7D97-407F-BAE8-7E9A64172B45}" type="parTrans" cxnId="{7737A3C8-35C7-4148-87F5-FB2FB6198D0A}">
      <dgm:prSet/>
      <dgm:spPr/>
      <dgm:t>
        <a:bodyPr/>
        <a:lstStyle/>
        <a:p>
          <a:endParaRPr lang="en-US"/>
        </a:p>
      </dgm:t>
    </dgm:pt>
    <dgm:pt modelId="{64BF51E6-B4CC-499F-A0C6-F439C3195CFE}" type="sibTrans" cxnId="{7737A3C8-35C7-4148-87F5-FB2FB6198D0A}">
      <dgm:prSet/>
      <dgm:spPr/>
      <dgm:t>
        <a:bodyPr/>
        <a:lstStyle/>
        <a:p>
          <a:endParaRPr lang="en-US"/>
        </a:p>
      </dgm:t>
    </dgm:pt>
    <dgm:pt modelId="{CEE50797-7721-480B-A3CD-2F0EC7988170}">
      <dgm:prSet phldrT="[Texto]" custT="1"/>
      <dgm:spPr>
        <a:solidFill>
          <a:srgbClr val="00B050"/>
        </a:solidFill>
      </dgm:spPr>
      <dgm:t>
        <a:bodyPr/>
        <a:lstStyle/>
        <a:p>
          <a:r>
            <a:rPr lang="es-MX" sz="1800" b="1" dirty="0" smtClean="0">
              <a:latin typeface="Times New Roman" panose="02020603050405020304" pitchFamily="18" charset="0"/>
              <a:cs typeface="Times New Roman" panose="02020603050405020304" pitchFamily="18" charset="0"/>
            </a:rPr>
            <a:t>Pregunta</a:t>
          </a:r>
          <a:endParaRPr lang="en-US" sz="1800" b="1" dirty="0">
            <a:latin typeface="Times New Roman" panose="02020603050405020304" pitchFamily="18" charset="0"/>
            <a:cs typeface="Times New Roman" panose="02020603050405020304" pitchFamily="18" charset="0"/>
          </a:endParaRPr>
        </a:p>
      </dgm:t>
    </dgm:pt>
    <dgm:pt modelId="{5DAB672B-E053-40F7-8642-2B579B911C26}" type="parTrans" cxnId="{12E756C2-D4CB-48E0-87DF-6ACA658723CA}">
      <dgm:prSet/>
      <dgm:spPr/>
      <dgm:t>
        <a:bodyPr/>
        <a:lstStyle/>
        <a:p>
          <a:endParaRPr lang="en-US"/>
        </a:p>
      </dgm:t>
    </dgm:pt>
    <dgm:pt modelId="{AFF14ADD-0C23-4631-BD72-9B09B210E66E}" type="sibTrans" cxnId="{12E756C2-D4CB-48E0-87DF-6ACA658723CA}">
      <dgm:prSet/>
      <dgm:spPr/>
      <dgm:t>
        <a:bodyPr/>
        <a:lstStyle/>
        <a:p>
          <a:endParaRPr lang="en-US"/>
        </a:p>
      </dgm:t>
    </dgm:pt>
    <dgm:pt modelId="{2866A5A7-C6AB-4675-A33A-45FA09072F34}">
      <dgm:prSet phldrT="[Texto]" custT="1"/>
      <dgm:spPr>
        <a:solidFill>
          <a:srgbClr val="FFC000"/>
        </a:solidFill>
      </dgm:spPr>
      <dgm:t>
        <a:bodyPr/>
        <a:lstStyle/>
        <a:p>
          <a:r>
            <a:rPr lang="es-MX" sz="1800" b="1" dirty="0" smtClean="0">
              <a:latin typeface="Times New Roman" panose="02020603050405020304" pitchFamily="18" charset="0"/>
              <a:cs typeface="Times New Roman" panose="02020603050405020304" pitchFamily="18" charset="0"/>
            </a:rPr>
            <a:t>Hipótesis</a:t>
          </a:r>
          <a:endParaRPr lang="en-US" sz="1800" b="1" dirty="0">
            <a:latin typeface="Times New Roman" panose="02020603050405020304" pitchFamily="18" charset="0"/>
            <a:cs typeface="Times New Roman" panose="02020603050405020304" pitchFamily="18" charset="0"/>
          </a:endParaRPr>
        </a:p>
      </dgm:t>
    </dgm:pt>
    <dgm:pt modelId="{D6EA439C-69D5-4D33-81F5-4CD2DABCE73C}" type="parTrans" cxnId="{86BCC1F2-4E39-47F1-B661-58628DB2FA94}">
      <dgm:prSet/>
      <dgm:spPr/>
      <dgm:t>
        <a:bodyPr/>
        <a:lstStyle/>
        <a:p>
          <a:endParaRPr lang="en-US"/>
        </a:p>
      </dgm:t>
    </dgm:pt>
    <dgm:pt modelId="{9657B984-C845-40E1-8CE3-51F9ADCCF759}" type="sibTrans" cxnId="{86BCC1F2-4E39-47F1-B661-58628DB2FA94}">
      <dgm:prSet/>
      <dgm:spPr/>
      <dgm:t>
        <a:bodyPr/>
        <a:lstStyle/>
        <a:p>
          <a:endParaRPr lang="en-US"/>
        </a:p>
      </dgm:t>
    </dgm:pt>
    <dgm:pt modelId="{C7D160D7-C4F2-4459-9E82-DF89BFAF5F31}">
      <dgm:prSet phldrT="[Texto]" phldr="1"/>
      <dgm:spPr/>
      <dgm:t>
        <a:bodyPr/>
        <a:lstStyle/>
        <a:p>
          <a:endParaRPr lang="en-US"/>
        </a:p>
      </dgm:t>
    </dgm:pt>
    <dgm:pt modelId="{269026C3-FFC1-46C4-AA58-2DF4BBFF0D65}" type="parTrans" cxnId="{EC57F463-96B4-44DC-8FA4-D5AFA9637CA3}">
      <dgm:prSet/>
      <dgm:spPr/>
      <dgm:t>
        <a:bodyPr/>
        <a:lstStyle/>
        <a:p>
          <a:endParaRPr lang="en-US"/>
        </a:p>
      </dgm:t>
    </dgm:pt>
    <dgm:pt modelId="{E2C46648-846A-44D2-8589-10B284CDFB08}" type="sibTrans" cxnId="{EC57F463-96B4-44DC-8FA4-D5AFA9637CA3}">
      <dgm:prSet/>
      <dgm:spPr/>
      <dgm:t>
        <a:bodyPr/>
        <a:lstStyle/>
        <a:p>
          <a:endParaRPr lang="en-US"/>
        </a:p>
      </dgm:t>
    </dgm:pt>
    <dgm:pt modelId="{40653D08-51F1-4C3F-A5BB-D3A44064FEDE}">
      <dgm:prSet phldrT="[Texto]" phldr="1"/>
      <dgm:spPr/>
      <dgm:t>
        <a:bodyPr/>
        <a:lstStyle/>
        <a:p>
          <a:endParaRPr lang="en-US"/>
        </a:p>
      </dgm:t>
    </dgm:pt>
    <dgm:pt modelId="{EC99925D-1241-4646-B82A-14C9542E3C39}" type="parTrans" cxnId="{9E5E5689-6380-478D-8352-EE03DC5DC10F}">
      <dgm:prSet/>
      <dgm:spPr/>
      <dgm:t>
        <a:bodyPr/>
        <a:lstStyle/>
        <a:p>
          <a:endParaRPr lang="en-US"/>
        </a:p>
      </dgm:t>
    </dgm:pt>
    <dgm:pt modelId="{094726F6-D172-4279-BF6C-AD62EB31778B}" type="sibTrans" cxnId="{9E5E5689-6380-478D-8352-EE03DC5DC10F}">
      <dgm:prSet/>
      <dgm:spPr/>
      <dgm:t>
        <a:bodyPr/>
        <a:lstStyle/>
        <a:p>
          <a:endParaRPr lang="en-US"/>
        </a:p>
      </dgm:t>
    </dgm:pt>
    <dgm:pt modelId="{5E123749-591B-44BA-86D3-EC2C3FA62F43}">
      <dgm:prSet phldrT="[Texto]" phldr="1"/>
      <dgm:spPr/>
      <dgm:t>
        <a:bodyPr/>
        <a:lstStyle/>
        <a:p>
          <a:endParaRPr lang="en-US"/>
        </a:p>
      </dgm:t>
    </dgm:pt>
    <dgm:pt modelId="{4EF6CBA1-E0AC-4BBF-A967-19407025021B}" type="parTrans" cxnId="{0F8E91EB-8DE1-4E51-A3F8-C67BAF38A10F}">
      <dgm:prSet/>
      <dgm:spPr/>
      <dgm:t>
        <a:bodyPr/>
        <a:lstStyle/>
        <a:p>
          <a:endParaRPr lang="en-US"/>
        </a:p>
      </dgm:t>
    </dgm:pt>
    <dgm:pt modelId="{8EAC81AE-E9FC-4A5D-BBB9-1D5743847351}" type="sibTrans" cxnId="{0F8E91EB-8DE1-4E51-A3F8-C67BAF38A10F}">
      <dgm:prSet/>
      <dgm:spPr/>
      <dgm:t>
        <a:bodyPr/>
        <a:lstStyle/>
        <a:p>
          <a:endParaRPr lang="en-US"/>
        </a:p>
      </dgm:t>
    </dgm:pt>
    <dgm:pt modelId="{259F91BF-91CE-454D-B62F-349484A3FFAB}">
      <dgm:prSet phldrT="[Texto]" phldr="1"/>
      <dgm:spPr/>
      <dgm:t>
        <a:bodyPr/>
        <a:lstStyle/>
        <a:p>
          <a:endParaRPr lang="en-US"/>
        </a:p>
      </dgm:t>
    </dgm:pt>
    <dgm:pt modelId="{7EB3259C-47F1-43AB-8CC2-C8BEFCACD129}" type="parTrans" cxnId="{A707D596-CF7A-4313-BD1B-5212D3D98926}">
      <dgm:prSet/>
      <dgm:spPr/>
      <dgm:t>
        <a:bodyPr/>
        <a:lstStyle/>
        <a:p>
          <a:endParaRPr lang="en-US"/>
        </a:p>
      </dgm:t>
    </dgm:pt>
    <dgm:pt modelId="{EF442708-06C6-4CEC-8B29-B84C291B6D86}" type="sibTrans" cxnId="{A707D596-CF7A-4313-BD1B-5212D3D98926}">
      <dgm:prSet/>
      <dgm:spPr/>
      <dgm:t>
        <a:bodyPr/>
        <a:lstStyle/>
        <a:p>
          <a:endParaRPr lang="en-US"/>
        </a:p>
      </dgm:t>
    </dgm:pt>
    <dgm:pt modelId="{5D9463E9-04C6-4ED4-ABB4-A64BB4B14450}">
      <dgm:prSet phldrT="[Texto]" phldr="1"/>
      <dgm:spPr/>
      <dgm:t>
        <a:bodyPr/>
        <a:lstStyle/>
        <a:p>
          <a:endParaRPr lang="en-US"/>
        </a:p>
      </dgm:t>
    </dgm:pt>
    <dgm:pt modelId="{801FDCD6-EC0D-45C8-8353-B41269F30DF5}" type="parTrans" cxnId="{FD10EF47-6EAC-4B89-B9A9-AA6EA952E535}">
      <dgm:prSet/>
      <dgm:spPr/>
      <dgm:t>
        <a:bodyPr/>
        <a:lstStyle/>
        <a:p>
          <a:endParaRPr lang="en-US"/>
        </a:p>
      </dgm:t>
    </dgm:pt>
    <dgm:pt modelId="{9BAA9EDC-744B-4610-92C7-DED60E454368}" type="sibTrans" cxnId="{FD10EF47-6EAC-4B89-B9A9-AA6EA952E535}">
      <dgm:prSet/>
      <dgm:spPr/>
      <dgm:t>
        <a:bodyPr/>
        <a:lstStyle/>
        <a:p>
          <a:endParaRPr lang="en-US"/>
        </a:p>
      </dgm:t>
    </dgm:pt>
    <dgm:pt modelId="{C732D03C-9F02-406C-ADFD-D5F5F8BDB4E6}">
      <dgm:prSet phldrT="[Texto]" phldr="1"/>
      <dgm:spPr/>
      <dgm:t>
        <a:bodyPr/>
        <a:lstStyle/>
        <a:p>
          <a:endParaRPr lang="en-US"/>
        </a:p>
      </dgm:t>
    </dgm:pt>
    <dgm:pt modelId="{6ADCFAC4-C906-485F-82DE-F3C19EB0AC64}" type="parTrans" cxnId="{EDA1740B-F295-4B14-9C0B-ED07DD985C2C}">
      <dgm:prSet/>
      <dgm:spPr/>
      <dgm:t>
        <a:bodyPr/>
        <a:lstStyle/>
        <a:p>
          <a:endParaRPr lang="en-US"/>
        </a:p>
      </dgm:t>
    </dgm:pt>
    <dgm:pt modelId="{AECF4851-2215-4EEC-81E0-C99177FEC12E}" type="sibTrans" cxnId="{EDA1740B-F295-4B14-9C0B-ED07DD985C2C}">
      <dgm:prSet/>
      <dgm:spPr/>
      <dgm:t>
        <a:bodyPr/>
        <a:lstStyle/>
        <a:p>
          <a:endParaRPr lang="en-US"/>
        </a:p>
      </dgm:t>
    </dgm:pt>
    <dgm:pt modelId="{05B2C929-E7C0-4E6F-BE66-31D8B67E21E2}">
      <dgm:prSet custT="1"/>
      <dgm:spPr/>
      <dgm:t>
        <a:bodyPr/>
        <a:lstStyle/>
        <a:p>
          <a:r>
            <a:rPr lang="es-MX" sz="1800" b="1" dirty="0" smtClean="0">
              <a:latin typeface="Times New Roman" panose="02020603050405020304" pitchFamily="18" charset="0"/>
              <a:cs typeface="Times New Roman" panose="02020603050405020304" pitchFamily="18" charset="0"/>
            </a:rPr>
            <a:t>Objetivo</a:t>
          </a:r>
          <a:endParaRPr lang="en-US" sz="1800" b="1" dirty="0">
            <a:latin typeface="Times New Roman" panose="02020603050405020304" pitchFamily="18" charset="0"/>
            <a:cs typeface="Times New Roman" panose="02020603050405020304" pitchFamily="18" charset="0"/>
          </a:endParaRPr>
        </a:p>
      </dgm:t>
    </dgm:pt>
    <dgm:pt modelId="{D6496D53-A0C0-4C8F-BAFB-32F1A2AEA50C}" type="parTrans" cxnId="{7593B0F3-B678-4678-9CBD-028F5F85EB5C}">
      <dgm:prSet/>
      <dgm:spPr/>
      <dgm:t>
        <a:bodyPr/>
        <a:lstStyle/>
        <a:p>
          <a:endParaRPr lang="en-US"/>
        </a:p>
      </dgm:t>
    </dgm:pt>
    <dgm:pt modelId="{F6E26AA0-B7F8-4E21-980B-F10F08F24F79}" type="sibTrans" cxnId="{7593B0F3-B678-4678-9CBD-028F5F85EB5C}">
      <dgm:prSet/>
      <dgm:spPr/>
      <dgm:t>
        <a:bodyPr/>
        <a:lstStyle/>
        <a:p>
          <a:endParaRPr lang="en-US"/>
        </a:p>
      </dgm:t>
    </dgm:pt>
    <dgm:pt modelId="{37BB03DC-A2A5-485A-A046-8EAC9427E5C5}">
      <dgm:prSet custT="1"/>
      <dgm:spPr>
        <a:solidFill>
          <a:srgbClr val="7030A0"/>
        </a:solidFill>
      </dgm:spPr>
      <dgm:t>
        <a:bodyPr/>
        <a:lstStyle/>
        <a:p>
          <a:r>
            <a:rPr lang="es-MX" sz="1800" b="1" dirty="0" smtClean="0">
              <a:latin typeface="Times New Roman" panose="02020603050405020304" pitchFamily="18" charset="0"/>
              <a:cs typeface="Times New Roman" panose="02020603050405020304" pitchFamily="18" charset="0"/>
            </a:rPr>
            <a:t>Justificación</a:t>
          </a:r>
          <a:endParaRPr lang="en-US" sz="1800" b="1" dirty="0">
            <a:latin typeface="Times New Roman" panose="02020603050405020304" pitchFamily="18" charset="0"/>
            <a:cs typeface="Times New Roman" panose="02020603050405020304" pitchFamily="18" charset="0"/>
          </a:endParaRPr>
        </a:p>
      </dgm:t>
    </dgm:pt>
    <dgm:pt modelId="{8D7928F5-4F0E-4239-A84C-5C323351D762}" type="parTrans" cxnId="{411D8B32-DA91-4043-AED4-9D846B93F5A0}">
      <dgm:prSet/>
      <dgm:spPr/>
      <dgm:t>
        <a:bodyPr/>
        <a:lstStyle/>
        <a:p>
          <a:endParaRPr lang="en-US"/>
        </a:p>
      </dgm:t>
    </dgm:pt>
    <dgm:pt modelId="{5CB28328-BEE2-481A-8F52-DE41134EBC69}" type="sibTrans" cxnId="{411D8B32-DA91-4043-AED4-9D846B93F5A0}">
      <dgm:prSet/>
      <dgm:spPr/>
      <dgm:t>
        <a:bodyPr/>
        <a:lstStyle/>
        <a:p>
          <a:endParaRPr lang="en-US"/>
        </a:p>
      </dgm:t>
    </dgm:pt>
    <dgm:pt modelId="{CC29C0C6-024F-497D-8240-AC582AE6306D}" type="pres">
      <dgm:prSet presAssocID="{3A194602-9DC7-4EC4-85B8-01917269162D}" presName="Name0" presStyleCnt="0">
        <dgm:presLayoutVars>
          <dgm:chMax val="1"/>
          <dgm:chPref val="1"/>
          <dgm:dir/>
          <dgm:animOne val="branch"/>
          <dgm:animLvl val="lvl"/>
        </dgm:presLayoutVars>
      </dgm:prSet>
      <dgm:spPr/>
      <dgm:t>
        <a:bodyPr/>
        <a:lstStyle/>
        <a:p>
          <a:endParaRPr lang="en-US"/>
        </a:p>
      </dgm:t>
    </dgm:pt>
    <dgm:pt modelId="{DA3CFECF-4CE6-4CE3-9538-5B6FA9DFC653}" type="pres">
      <dgm:prSet presAssocID="{531C95CF-AA56-4AE8-B154-EE6BBEC2FBB1}" presName="singleCycle" presStyleCnt="0"/>
      <dgm:spPr/>
    </dgm:pt>
    <dgm:pt modelId="{430C453A-13EA-4497-B3D4-0AD24853D8D5}" type="pres">
      <dgm:prSet presAssocID="{531C95CF-AA56-4AE8-B154-EE6BBEC2FBB1}" presName="singleCenter" presStyleLbl="node1" presStyleIdx="0" presStyleCnt="5" custScaleX="143068">
        <dgm:presLayoutVars>
          <dgm:chMax val="7"/>
          <dgm:chPref val="7"/>
        </dgm:presLayoutVars>
      </dgm:prSet>
      <dgm:spPr/>
      <dgm:t>
        <a:bodyPr/>
        <a:lstStyle/>
        <a:p>
          <a:endParaRPr lang="en-US"/>
        </a:p>
      </dgm:t>
    </dgm:pt>
    <dgm:pt modelId="{7488B65B-E190-40AB-9D27-400AB3818A6C}" type="pres">
      <dgm:prSet presAssocID="{5DAB672B-E053-40F7-8642-2B579B911C26}" presName="Name56" presStyleLbl="parChTrans1D2" presStyleIdx="0" presStyleCnt="4"/>
      <dgm:spPr/>
      <dgm:t>
        <a:bodyPr/>
        <a:lstStyle/>
        <a:p>
          <a:endParaRPr lang="en-US"/>
        </a:p>
      </dgm:t>
    </dgm:pt>
    <dgm:pt modelId="{A3C91520-C1DF-47F1-934A-906A35771B21}" type="pres">
      <dgm:prSet presAssocID="{CEE50797-7721-480B-A3CD-2F0EC7988170}" presName="text0" presStyleLbl="node1" presStyleIdx="1" presStyleCnt="5" custScaleX="123688">
        <dgm:presLayoutVars>
          <dgm:bulletEnabled val="1"/>
        </dgm:presLayoutVars>
      </dgm:prSet>
      <dgm:spPr/>
      <dgm:t>
        <a:bodyPr/>
        <a:lstStyle/>
        <a:p>
          <a:endParaRPr lang="en-US"/>
        </a:p>
      </dgm:t>
    </dgm:pt>
    <dgm:pt modelId="{FA734017-E8DD-41B2-ACDD-95A6055627B3}" type="pres">
      <dgm:prSet presAssocID="{D6EA439C-69D5-4D33-81F5-4CD2DABCE73C}" presName="Name56" presStyleLbl="parChTrans1D2" presStyleIdx="1" presStyleCnt="4"/>
      <dgm:spPr/>
      <dgm:t>
        <a:bodyPr/>
        <a:lstStyle/>
        <a:p>
          <a:endParaRPr lang="en-US"/>
        </a:p>
      </dgm:t>
    </dgm:pt>
    <dgm:pt modelId="{84B18348-0DD9-429A-8929-E22AA0E7220F}" type="pres">
      <dgm:prSet presAssocID="{2866A5A7-C6AB-4675-A33A-45FA09072F34}" presName="text0" presStyleLbl="node1" presStyleIdx="2" presStyleCnt="5" custScaleX="123679">
        <dgm:presLayoutVars>
          <dgm:bulletEnabled val="1"/>
        </dgm:presLayoutVars>
      </dgm:prSet>
      <dgm:spPr/>
      <dgm:t>
        <a:bodyPr/>
        <a:lstStyle/>
        <a:p>
          <a:endParaRPr lang="en-US"/>
        </a:p>
      </dgm:t>
    </dgm:pt>
    <dgm:pt modelId="{133DD97F-B575-40A5-88F8-BDA5390A34FD}" type="pres">
      <dgm:prSet presAssocID="{D6496D53-A0C0-4C8F-BAFB-32F1A2AEA50C}" presName="Name56" presStyleLbl="parChTrans1D2" presStyleIdx="2" presStyleCnt="4"/>
      <dgm:spPr/>
      <dgm:t>
        <a:bodyPr/>
        <a:lstStyle/>
        <a:p>
          <a:endParaRPr lang="en-US"/>
        </a:p>
      </dgm:t>
    </dgm:pt>
    <dgm:pt modelId="{120770C9-B274-404E-B0C5-0CA7EF94A9C8}" type="pres">
      <dgm:prSet presAssocID="{05B2C929-E7C0-4E6F-BE66-31D8B67E21E2}" presName="text0" presStyleLbl="node1" presStyleIdx="3" presStyleCnt="5" custScaleX="110734">
        <dgm:presLayoutVars>
          <dgm:bulletEnabled val="1"/>
        </dgm:presLayoutVars>
      </dgm:prSet>
      <dgm:spPr/>
      <dgm:t>
        <a:bodyPr/>
        <a:lstStyle/>
        <a:p>
          <a:endParaRPr lang="en-US"/>
        </a:p>
      </dgm:t>
    </dgm:pt>
    <dgm:pt modelId="{84453DCE-E9D6-413F-AB2B-5A81BB85146D}" type="pres">
      <dgm:prSet presAssocID="{8D7928F5-4F0E-4239-A84C-5C323351D762}" presName="Name56" presStyleLbl="parChTrans1D2" presStyleIdx="3" presStyleCnt="4"/>
      <dgm:spPr/>
      <dgm:t>
        <a:bodyPr/>
        <a:lstStyle/>
        <a:p>
          <a:endParaRPr lang="en-US"/>
        </a:p>
      </dgm:t>
    </dgm:pt>
    <dgm:pt modelId="{F2277B6B-986B-4972-88F7-11051925FE64}" type="pres">
      <dgm:prSet presAssocID="{37BB03DC-A2A5-485A-A046-8EAC9427E5C5}" presName="text0" presStyleLbl="node1" presStyleIdx="4" presStyleCnt="5" custScaleX="135308">
        <dgm:presLayoutVars>
          <dgm:bulletEnabled val="1"/>
        </dgm:presLayoutVars>
      </dgm:prSet>
      <dgm:spPr/>
      <dgm:t>
        <a:bodyPr/>
        <a:lstStyle/>
        <a:p>
          <a:endParaRPr lang="en-US"/>
        </a:p>
      </dgm:t>
    </dgm:pt>
  </dgm:ptLst>
  <dgm:cxnLst>
    <dgm:cxn modelId="{7737A3C8-35C7-4148-87F5-FB2FB6198D0A}" srcId="{3A194602-9DC7-4EC4-85B8-01917269162D}" destId="{531C95CF-AA56-4AE8-B154-EE6BBEC2FBB1}" srcOrd="0" destOrd="0" parTransId="{66CCA003-7D97-407F-BAE8-7E9A64172B45}" sibTransId="{64BF51E6-B4CC-499F-A0C6-F439C3195CFE}"/>
    <dgm:cxn modelId="{DBECC631-F474-4C98-B2D1-6EEA865B089A}" type="presOf" srcId="{05B2C929-E7C0-4E6F-BE66-31D8B67E21E2}" destId="{120770C9-B274-404E-B0C5-0CA7EF94A9C8}" srcOrd="0" destOrd="0" presId="urn:microsoft.com/office/officeart/2008/layout/RadialCluster"/>
    <dgm:cxn modelId="{0F8E91EB-8DE1-4E51-A3F8-C67BAF38A10F}" srcId="{C7D160D7-C4F2-4459-9E82-DF89BFAF5F31}" destId="{5E123749-591B-44BA-86D3-EC2C3FA62F43}" srcOrd="1" destOrd="0" parTransId="{4EF6CBA1-E0AC-4BBF-A967-19407025021B}" sibTransId="{8EAC81AE-E9FC-4A5D-BBB9-1D5743847351}"/>
    <dgm:cxn modelId="{EC57F463-96B4-44DC-8FA4-D5AFA9637CA3}" srcId="{3A194602-9DC7-4EC4-85B8-01917269162D}" destId="{C7D160D7-C4F2-4459-9E82-DF89BFAF5F31}" srcOrd="1" destOrd="0" parTransId="{269026C3-FFC1-46C4-AA58-2DF4BBFF0D65}" sibTransId="{E2C46648-846A-44D2-8589-10B284CDFB08}"/>
    <dgm:cxn modelId="{A707D596-CF7A-4313-BD1B-5212D3D98926}" srcId="{3A194602-9DC7-4EC4-85B8-01917269162D}" destId="{259F91BF-91CE-454D-B62F-349484A3FFAB}" srcOrd="2" destOrd="0" parTransId="{7EB3259C-47F1-43AB-8CC2-C8BEFCACD129}" sibTransId="{EF442708-06C6-4CEC-8B29-B84C291B6D86}"/>
    <dgm:cxn modelId="{86BCC1F2-4E39-47F1-B661-58628DB2FA94}" srcId="{531C95CF-AA56-4AE8-B154-EE6BBEC2FBB1}" destId="{2866A5A7-C6AB-4675-A33A-45FA09072F34}" srcOrd="1" destOrd="0" parTransId="{D6EA439C-69D5-4D33-81F5-4CD2DABCE73C}" sibTransId="{9657B984-C845-40E1-8CE3-51F9ADCCF759}"/>
    <dgm:cxn modelId="{4715FE65-3C51-490B-B550-8022D8925B9A}" type="presOf" srcId="{5DAB672B-E053-40F7-8642-2B579B911C26}" destId="{7488B65B-E190-40AB-9D27-400AB3818A6C}" srcOrd="0" destOrd="0" presId="urn:microsoft.com/office/officeart/2008/layout/RadialCluster"/>
    <dgm:cxn modelId="{411D8B32-DA91-4043-AED4-9D846B93F5A0}" srcId="{531C95CF-AA56-4AE8-B154-EE6BBEC2FBB1}" destId="{37BB03DC-A2A5-485A-A046-8EAC9427E5C5}" srcOrd="3" destOrd="0" parTransId="{8D7928F5-4F0E-4239-A84C-5C323351D762}" sibTransId="{5CB28328-BEE2-481A-8F52-DE41134EBC69}"/>
    <dgm:cxn modelId="{D90D2304-9A60-4DB3-A69E-8656C64932A6}" type="presOf" srcId="{2866A5A7-C6AB-4675-A33A-45FA09072F34}" destId="{84B18348-0DD9-429A-8929-E22AA0E7220F}" srcOrd="0" destOrd="0" presId="urn:microsoft.com/office/officeart/2008/layout/RadialCluster"/>
    <dgm:cxn modelId="{960226A5-7632-4E17-B8BD-789031EA95B1}" type="presOf" srcId="{37BB03DC-A2A5-485A-A046-8EAC9427E5C5}" destId="{F2277B6B-986B-4972-88F7-11051925FE64}" srcOrd="0" destOrd="0" presId="urn:microsoft.com/office/officeart/2008/layout/RadialCluster"/>
    <dgm:cxn modelId="{7593B0F3-B678-4678-9CBD-028F5F85EB5C}" srcId="{531C95CF-AA56-4AE8-B154-EE6BBEC2FBB1}" destId="{05B2C929-E7C0-4E6F-BE66-31D8B67E21E2}" srcOrd="2" destOrd="0" parTransId="{D6496D53-A0C0-4C8F-BAFB-32F1A2AEA50C}" sibTransId="{F6E26AA0-B7F8-4E21-980B-F10F08F24F79}"/>
    <dgm:cxn modelId="{F96CA53E-D62A-4FA6-AA9E-590F241F945B}" type="presOf" srcId="{D6496D53-A0C0-4C8F-BAFB-32F1A2AEA50C}" destId="{133DD97F-B575-40A5-88F8-BDA5390A34FD}" srcOrd="0" destOrd="0" presId="urn:microsoft.com/office/officeart/2008/layout/RadialCluster"/>
    <dgm:cxn modelId="{9E5E5689-6380-478D-8352-EE03DC5DC10F}" srcId="{C7D160D7-C4F2-4459-9E82-DF89BFAF5F31}" destId="{40653D08-51F1-4C3F-A5BB-D3A44064FEDE}" srcOrd="0" destOrd="0" parTransId="{EC99925D-1241-4646-B82A-14C9542E3C39}" sibTransId="{094726F6-D172-4279-BF6C-AD62EB31778B}"/>
    <dgm:cxn modelId="{6E8D4634-41C2-4C14-BB4E-C3C8683F79A6}" type="presOf" srcId="{531C95CF-AA56-4AE8-B154-EE6BBEC2FBB1}" destId="{430C453A-13EA-4497-B3D4-0AD24853D8D5}" srcOrd="0" destOrd="0" presId="urn:microsoft.com/office/officeart/2008/layout/RadialCluster"/>
    <dgm:cxn modelId="{CF104CDF-94CD-43FA-A0BB-71FD45591AED}" type="presOf" srcId="{3A194602-9DC7-4EC4-85B8-01917269162D}" destId="{CC29C0C6-024F-497D-8240-AC582AE6306D}" srcOrd="0" destOrd="0" presId="urn:microsoft.com/office/officeart/2008/layout/RadialCluster"/>
    <dgm:cxn modelId="{12E756C2-D4CB-48E0-87DF-6ACA658723CA}" srcId="{531C95CF-AA56-4AE8-B154-EE6BBEC2FBB1}" destId="{CEE50797-7721-480B-A3CD-2F0EC7988170}" srcOrd="0" destOrd="0" parTransId="{5DAB672B-E053-40F7-8642-2B579B911C26}" sibTransId="{AFF14ADD-0C23-4631-BD72-9B09B210E66E}"/>
    <dgm:cxn modelId="{71E9EE07-DFCB-4D14-A2C0-D1D94D525EE2}" type="presOf" srcId="{CEE50797-7721-480B-A3CD-2F0EC7988170}" destId="{A3C91520-C1DF-47F1-934A-906A35771B21}" srcOrd="0" destOrd="0" presId="urn:microsoft.com/office/officeart/2008/layout/RadialCluster"/>
    <dgm:cxn modelId="{EDA1740B-F295-4B14-9C0B-ED07DD985C2C}" srcId="{259F91BF-91CE-454D-B62F-349484A3FFAB}" destId="{C732D03C-9F02-406C-ADFD-D5F5F8BDB4E6}" srcOrd="1" destOrd="0" parTransId="{6ADCFAC4-C906-485F-82DE-F3C19EB0AC64}" sibTransId="{AECF4851-2215-4EEC-81E0-C99177FEC12E}"/>
    <dgm:cxn modelId="{F3CCA8CF-2681-4A17-BEE0-B07852A9BE3B}" type="presOf" srcId="{D6EA439C-69D5-4D33-81F5-4CD2DABCE73C}" destId="{FA734017-E8DD-41B2-ACDD-95A6055627B3}" srcOrd="0" destOrd="0" presId="urn:microsoft.com/office/officeart/2008/layout/RadialCluster"/>
    <dgm:cxn modelId="{70FD4BF1-4D49-4D3B-81E9-5025A700B2B5}" type="presOf" srcId="{8D7928F5-4F0E-4239-A84C-5C323351D762}" destId="{84453DCE-E9D6-413F-AB2B-5A81BB85146D}" srcOrd="0" destOrd="0" presId="urn:microsoft.com/office/officeart/2008/layout/RadialCluster"/>
    <dgm:cxn modelId="{FD10EF47-6EAC-4B89-B9A9-AA6EA952E535}" srcId="{259F91BF-91CE-454D-B62F-349484A3FFAB}" destId="{5D9463E9-04C6-4ED4-ABB4-A64BB4B14450}" srcOrd="0" destOrd="0" parTransId="{801FDCD6-EC0D-45C8-8353-B41269F30DF5}" sibTransId="{9BAA9EDC-744B-4610-92C7-DED60E454368}"/>
    <dgm:cxn modelId="{AA88B85B-4078-433D-855C-F3D82E92F572}" type="presParOf" srcId="{CC29C0C6-024F-497D-8240-AC582AE6306D}" destId="{DA3CFECF-4CE6-4CE3-9538-5B6FA9DFC653}" srcOrd="0" destOrd="0" presId="urn:microsoft.com/office/officeart/2008/layout/RadialCluster"/>
    <dgm:cxn modelId="{663BF96E-C446-4DF3-9643-466207D46048}" type="presParOf" srcId="{DA3CFECF-4CE6-4CE3-9538-5B6FA9DFC653}" destId="{430C453A-13EA-4497-B3D4-0AD24853D8D5}" srcOrd="0" destOrd="0" presId="urn:microsoft.com/office/officeart/2008/layout/RadialCluster"/>
    <dgm:cxn modelId="{24051124-A5E1-4D12-BF53-B7630A5AD9EA}" type="presParOf" srcId="{DA3CFECF-4CE6-4CE3-9538-5B6FA9DFC653}" destId="{7488B65B-E190-40AB-9D27-400AB3818A6C}" srcOrd="1" destOrd="0" presId="urn:microsoft.com/office/officeart/2008/layout/RadialCluster"/>
    <dgm:cxn modelId="{4271DABC-9B19-445D-9C86-41BBD60EDEC0}" type="presParOf" srcId="{DA3CFECF-4CE6-4CE3-9538-5B6FA9DFC653}" destId="{A3C91520-C1DF-47F1-934A-906A35771B21}" srcOrd="2" destOrd="0" presId="urn:microsoft.com/office/officeart/2008/layout/RadialCluster"/>
    <dgm:cxn modelId="{5C323EBC-A6EE-4B45-B7E4-5BAC244326E3}" type="presParOf" srcId="{DA3CFECF-4CE6-4CE3-9538-5B6FA9DFC653}" destId="{FA734017-E8DD-41B2-ACDD-95A6055627B3}" srcOrd="3" destOrd="0" presId="urn:microsoft.com/office/officeart/2008/layout/RadialCluster"/>
    <dgm:cxn modelId="{628999E9-960D-4CDF-8E1D-35EEDE3CC4AB}" type="presParOf" srcId="{DA3CFECF-4CE6-4CE3-9538-5B6FA9DFC653}" destId="{84B18348-0DD9-429A-8929-E22AA0E7220F}" srcOrd="4" destOrd="0" presId="urn:microsoft.com/office/officeart/2008/layout/RadialCluster"/>
    <dgm:cxn modelId="{B50FD591-6316-4C55-B673-677C3EDC3D8A}" type="presParOf" srcId="{DA3CFECF-4CE6-4CE3-9538-5B6FA9DFC653}" destId="{133DD97F-B575-40A5-88F8-BDA5390A34FD}" srcOrd="5" destOrd="0" presId="urn:microsoft.com/office/officeart/2008/layout/RadialCluster"/>
    <dgm:cxn modelId="{B5205420-99AE-4731-8CAC-DBE18D43254F}" type="presParOf" srcId="{DA3CFECF-4CE6-4CE3-9538-5B6FA9DFC653}" destId="{120770C9-B274-404E-B0C5-0CA7EF94A9C8}" srcOrd="6" destOrd="0" presId="urn:microsoft.com/office/officeart/2008/layout/RadialCluster"/>
    <dgm:cxn modelId="{75B658C0-A58A-455B-8B43-E4B354814DDB}" type="presParOf" srcId="{DA3CFECF-4CE6-4CE3-9538-5B6FA9DFC653}" destId="{84453DCE-E9D6-413F-AB2B-5A81BB85146D}" srcOrd="7" destOrd="0" presId="urn:microsoft.com/office/officeart/2008/layout/RadialCluster"/>
    <dgm:cxn modelId="{3AEDC0E2-792A-4D7D-B4D5-E4032E37751F}" type="presParOf" srcId="{DA3CFECF-4CE6-4CE3-9538-5B6FA9DFC653}" destId="{F2277B6B-986B-4972-88F7-11051925FE64}" srcOrd="8" destOrd="0" presId="urn:microsoft.com/office/officeart/2008/layout/RadialCluster"/>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642AC68-AEBD-4FC9-B028-8D04222550F7}" type="doc">
      <dgm:prSet loTypeId="urn:microsoft.com/office/officeart/2005/8/layout/hProcess9" loCatId="process" qsTypeId="urn:microsoft.com/office/officeart/2005/8/quickstyle/simple1" qsCatId="simple" csTypeId="urn:microsoft.com/office/officeart/2005/8/colors/colorful5" csCatId="colorful" phldr="1"/>
      <dgm:spPr/>
    </dgm:pt>
    <dgm:pt modelId="{5BFC88AA-13E8-4505-8924-58BE82F49AF9}">
      <dgm:prSet phldrT="[Text]"/>
      <dgm:spPr/>
      <dgm:t>
        <a:bodyPr/>
        <a:lstStyle/>
        <a:p>
          <a:r>
            <a:rPr lang="es-MX" b="1" dirty="0" smtClean="0">
              <a:latin typeface="Times New Roman" panose="02020603050405020304" pitchFamily="18" charset="0"/>
              <a:cs typeface="Times New Roman" panose="02020603050405020304" pitchFamily="18" charset="0"/>
            </a:rPr>
            <a:t>Observación</a:t>
          </a:r>
          <a:endParaRPr lang="en-US" b="1" dirty="0">
            <a:latin typeface="Times New Roman" panose="02020603050405020304" pitchFamily="18" charset="0"/>
            <a:cs typeface="Times New Roman" panose="02020603050405020304" pitchFamily="18" charset="0"/>
          </a:endParaRPr>
        </a:p>
      </dgm:t>
    </dgm:pt>
    <dgm:pt modelId="{A2A60046-F96A-4B19-8394-FF12B8EF6A1D}" type="parTrans" cxnId="{D72D9C90-F476-496B-B81A-EF259618AC89}">
      <dgm:prSet/>
      <dgm:spPr/>
      <dgm:t>
        <a:bodyPr/>
        <a:lstStyle/>
        <a:p>
          <a:endParaRPr lang="en-US"/>
        </a:p>
      </dgm:t>
    </dgm:pt>
    <dgm:pt modelId="{412AFE5D-0C03-4EA8-BBFF-28FB73AC4B56}" type="sibTrans" cxnId="{D72D9C90-F476-496B-B81A-EF259618AC89}">
      <dgm:prSet/>
      <dgm:spPr/>
      <dgm:t>
        <a:bodyPr/>
        <a:lstStyle/>
        <a:p>
          <a:endParaRPr lang="en-US"/>
        </a:p>
      </dgm:t>
    </dgm:pt>
    <dgm:pt modelId="{8DCE9D64-642B-480C-9D3E-BEC995710CE3}">
      <dgm:prSet phldrT="[Text]"/>
      <dgm:spPr/>
      <dgm:t>
        <a:bodyPr/>
        <a:lstStyle/>
        <a:p>
          <a:r>
            <a:rPr lang="es-MX" b="1" dirty="0" smtClean="0">
              <a:latin typeface="Times New Roman" panose="02020603050405020304" pitchFamily="18" charset="0"/>
              <a:cs typeface="Times New Roman" panose="02020603050405020304" pitchFamily="18" charset="0"/>
            </a:rPr>
            <a:t>Problemática</a:t>
          </a:r>
          <a:endParaRPr lang="en-US" b="1" dirty="0">
            <a:latin typeface="Times New Roman" panose="02020603050405020304" pitchFamily="18" charset="0"/>
            <a:cs typeface="Times New Roman" panose="02020603050405020304" pitchFamily="18" charset="0"/>
          </a:endParaRPr>
        </a:p>
      </dgm:t>
    </dgm:pt>
    <dgm:pt modelId="{9652EAAF-F26F-4A84-958B-644D53B68BF8}" type="parTrans" cxnId="{D03A60F0-BDEB-4313-BA6E-1E9B18B41261}">
      <dgm:prSet/>
      <dgm:spPr/>
      <dgm:t>
        <a:bodyPr/>
        <a:lstStyle/>
        <a:p>
          <a:endParaRPr lang="en-US"/>
        </a:p>
      </dgm:t>
    </dgm:pt>
    <dgm:pt modelId="{E6288365-1C8C-466C-9079-7D954468E5E9}" type="sibTrans" cxnId="{D03A60F0-BDEB-4313-BA6E-1E9B18B41261}">
      <dgm:prSet/>
      <dgm:spPr/>
      <dgm:t>
        <a:bodyPr/>
        <a:lstStyle/>
        <a:p>
          <a:endParaRPr lang="en-US"/>
        </a:p>
      </dgm:t>
    </dgm:pt>
    <dgm:pt modelId="{D97D1AB3-7371-4672-AEC4-9B68886C4AD8}">
      <dgm:prSet phldrT="[Text]" custT="1"/>
      <dgm:spPr/>
      <dgm:t>
        <a:bodyPr/>
        <a:lstStyle/>
        <a:p>
          <a:r>
            <a:rPr lang="es-MX" sz="1700" b="1" dirty="0" smtClean="0">
              <a:latin typeface="Times New Roman" panose="02020603050405020304" pitchFamily="18" charset="0"/>
              <a:cs typeface="Times New Roman" panose="02020603050405020304" pitchFamily="18" charset="0"/>
            </a:rPr>
            <a:t>Teorías</a:t>
          </a:r>
          <a:endParaRPr lang="en-US" sz="1700" b="1" dirty="0">
            <a:latin typeface="Times New Roman" panose="02020603050405020304" pitchFamily="18" charset="0"/>
            <a:cs typeface="Times New Roman" panose="02020603050405020304" pitchFamily="18" charset="0"/>
          </a:endParaRPr>
        </a:p>
      </dgm:t>
    </dgm:pt>
    <dgm:pt modelId="{8EC8086F-5E2D-4E64-A94F-FAFCB86258FA}" type="parTrans" cxnId="{4F27246B-CF61-4B18-8B3F-98CFE3A1298B}">
      <dgm:prSet/>
      <dgm:spPr/>
      <dgm:t>
        <a:bodyPr/>
        <a:lstStyle/>
        <a:p>
          <a:endParaRPr lang="en-US"/>
        </a:p>
      </dgm:t>
    </dgm:pt>
    <dgm:pt modelId="{7CF9DC87-E96D-4B50-BFA5-B225807681B2}" type="sibTrans" cxnId="{4F27246B-CF61-4B18-8B3F-98CFE3A1298B}">
      <dgm:prSet/>
      <dgm:spPr/>
      <dgm:t>
        <a:bodyPr/>
        <a:lstStyle/>
        <a:p>
          <a:endParaRPr lang="en-US"/>
        </a:p>
      </dgm:t>
    </dgm:pt>
    <dgm:pt modelId="{20FA4293-5AC7-42D6-BC86-4CF82B271461}">
      <dgm:prSet/>
      <dgm:spPr/>
      <dgm:t>
        <a:bodyPr/>
        <a:lstStyle/>
        <a:p>
          <a:r>
            <a:rPr lang="es-MX" b="1" dirty="0" smtClean="0">
              <a:latin typeface="Times New Roman" panose="02020603050405020304" pitchFamily="18" charset="0"/>
              <a:cs typeface="Times New Roman" panose="02020603050405020304" pitchFamily="18" charset="0"/>
            </a:rPr>
            <a:t>Comprobación</a:t>
          </a:r>
          <a:endParaRPr lang="en-US" b="1" dirty="0">
            <a:latin typeface="Times New Roman" panose="02020603050405020304" pitchFamily="18" charset="0"/>
            <a:cs typeface="Times New Roman" panose="02020603050405020304" pitchFamily="18" charset="0"/>
          </a:endParaRPr>
        </a:p>
      </dgm:t>
    </dgm:pt>
    <dgm:pt modelId="{47204550-5721-4838-9142-20D4B3EBFBEC}" type="parTrans" cxnId="{77DE4E8D-428C-4D48-B93E-F1E68C10E546}">
      <dgm:prSet/>
      <dgm:spPr/>
      <dgm:t>
        <a:bodyPr/>
        <a:lstStyle/>
        <a:p>
          <a:endParaRPr lang="en-US"/>
        </a:p>
      </dgm:t>
    </dgm:pt>
    <dgm:pt modelId="{11F22B24-F53B-4710-957E-D668902EBAA1}" type="sibTrans" cxnId="{77DE4E8D-428C-4D48-B93E-F1E68C10E546}">
      <dgm:prSet/>
      <dgm:spPr/>
      <dgm:t>
        <a:bodyPr/>
        <a:lstStyle/>
        <a:p>
          <a:endParaRPr lang="en-US"/>
        </a:p>
      </dgm:t>
    </dgm:pt>
    <dgm:pt modelId="{B76C6AC1-8722-49CC-B240-F2AD82E93934}">
      <dgm:prSet/>
      <dgm:spPr/>
      <dgm:t>
        <a:bodyPr/>
        <a:lstStyle/>
        <a:p>
          <a:r>
            <a:rPr lang="es-MX" b="1" dirty="0" smtClean="0">
              <a:latin typeface="Times New Roman" panose="02020603050405020304" pitchFamily="18" charset="0"/>
              <a:cs typeface="Times New Roman" panose="02020603050405020304" pitchFamily="18" charset="0"/>
            </a:rPr>
            <a:t>Hipótesis</a:t>
          </a:r>
          <a:endParaRPr lang="en-US" b="1" dirty="0">
            <a:latin typeface="Times New Roman" panose="02020603050405020304" pitchFamily="18" charset="0"/>
            <a:cs typeface="Times New Roman" panose="02020603050405020304" pitchFamily="18" charset="0"/>
          </a:endParaRPr>
        </a:p>
      </dgm:t>
    </dgm:pt>
    <dgm:pt modelId="{77FD70EB-BA60-4B64-8409-A00EA97D4D5D}" type="parTrans" cxnId="{95E09F86-003C-42DB-83F6-3E28B5650788}">
      <dgm:prSet/>
      <dgm:spPr/>
      <dgm:t>
        <a:bodyPr/>
        <a:lstStyle/>
        <a:p>
          <a:endParaRPr lang="en-US"/>
        </a:p>
      </dgm:t>
    </dgm:pt>
    <dgm:pt modelId="{3D0302FB-7C22-48E5-94FD-08144B704F9D}" type="sibTrans" cxnId="{95E09F86-003C-42DB-83F6-3E28B5650788}">
      <dgm:prSet/>
      <dgm:spPr/>
      <dgm:t>
        <a:bodyPr/>
        <a:lstStyle/>
        <a:p>
          <a:endParaRPr lang="en-US"/>
        </a:p>
      </dgm:t>
    </dgm:pt>
    <dgm:pt modelId="{7E67FB39-9157-40AB-B787-39E97AA349A2}" type="pres">
      <dgm:prSet presAssocID="{B642AC68-AEBD-4FC9-B028-8D04222550F7}" presName="CompostProcess" presStyleCnt="0">
        <dgm:presLayoutVars>
          <dgm:dir/>
          <dgm:resizeHandles val="exact"/>
        </dgm:presLayoutVars>
      </dgm:prSet>
      <dgm:spPr/>
    </dgm:pt>
    <dgm:pt modelId="{7E67E4E7-0E85-4BAC-96BE-63F668E2BB1D}" type="pres">
      <dgm:prSet presAssocID="{B642AC68-AEBD-4FC9-B028-8D04222550F7}" presName="arrow" presStyleLbl="bgShp" presStyleIdx="0" presStyleCnt="1"/>
      <dgm:spPr/>
    </dgm:pt>
    <dgm:pt modelId="{523845D3-D2F6-49CE-BD04-93DE5C48AD21}" type="pres">
      <dgm:prSet presAssocID="{B642AC68-AEBD-4FC9-B028-8D04222550F7}" presName="linearProcess" presStyleCnt="0"/>
      <dgm:spPr/>
    </dgm:pt>
    <dgm:pt modelId="{5D346FCC-71A2-4D39-8E04-DF57C4623AD7}" type="pres">
      <dgm:prSet presAssocID="{5BFC88AA-13E8-4505-8924-58BE82F49AF9}" presName="textNode" presStyleLbl="node1" presStyleIdx="0" presStyleCnt="5">
        <dgm:presLayoutVars>
          <dgm:bulletEnabled val="1"/>
        </dgm:presLayoutVars>
      </dgm:prSet>
      <dgm:spPr/>
      <dgm:t>
        <a:bodyPr/>
        <a:lstStyle/>
        <a:p>
          <a:endParaRPr lang="en-US"/>
        </a:p>
      </dgm:t>
    </dgm:pt>
    <dgm:pt modelId="{0425A52E-E5E6-4FD8-957E-028C77232743}" type="pres">
      <dgm:prSet presAssocID="{412AFE5D-0C03-4EA8-BBFF-28FB73AC4B56}" presName="sibTrans" presStyleCnt="0"/>
      <dgm:spPr/>
    </dgm:pt>
    <dgm:pt modelId="{3838765C-6B59-4961-A9A0-711156085624}" type="pres">
      <dgm:prSet presAssocID="{8DCE9D64-642B-480C-9D3E-BEC995710CE3}" presName="textNode" presStyleLbl="node1" presStyleIdx="1" presStyleCnt="5">
        <dgm:presLayoutVars>
          <dgm:bulletEnabled val="1"/>
        </dgm:presLayoutVars>
      </dgm:prSet>
      <dgm:spPr/>
      <dgm:t>
        <a:bodyPr/>
        <a:lstStyle/>
        <a:p>
          <a:endParaRPr lang="en-US"/>
        </a:p>
      </dgm:t>
    </dgm:pt>
    <dgm:pt modelId="{1794BAAA-67EF-4F24-8B90-E1B4C5C1012C}" type="pres">
      <dgm:prSet presAssocID="{E6288365-1C8C-466C-9079-7D954468E5E9}" presName="sibTrans" presStyleCnt="0"/>
      <dgm:spPr/>
    </dgm:pt>
    <dgm:pt modelId="{D13E2151-3B20-4240-8EF7-146A82684C06}" type="pres">
      <dgm:prSet presAssocID="{B76C6AC1-8722-49CC-B240-F2AD82E93934}" presName="textNode" presStyleLbl="node1" presStyleIdx="2" presStyleCnt="5">
        <dgm:presLayoutVars>
          <dgm:bulletEnabled val="1"/>
        </dgm:presLayoutVars>
      </dgm:prSet>
      <dgm:spPr/>
      <dgm:t>
        <a:bodyPr/>
        <a:lstStyle/>
        <a:p>
          <a:endParaRPr lang="en-US"/>
        </a:p>
      </dgm:t>
    </dgm:pt>
    <dgm:pt modelId="{09D1256A-01A1-46E6-BC7D-EE45F427004A}" type="pres">
      <dgm:prSet presAssocID="{3D0302FB-7C22-48E5-94FD-08144B704F9D}" presName="sibTrans" presStyleCnt="0"/>
      <dgm:spPr/>
    </dgm:pt>
    <dgm:pt modelId="{0DF65C88-D92A-4B98-9E5C-B57E1247D4B0}" type="pres">
      <dgm:prSet presAssocID="{20FA4293-5AC7-42D6-BC86-4CF82B271461}" presName="textNode" presStyleLbl="node1" presStyleIdx="3" presStyleCnt="5">
        <dgm:presLayoutVars>
          <dgm:bulletEnabled val="1"/>
        </dgm:presLayoutVars>
      </dgm:prSet>
      <dgm:spPr/>
      <dgm:t>
        <a:bodyPr/>
        <a:lstStyle/>
        <a:p>
          <a:endParaRPr lang="en-US"/>
        </a:p>
      </dgm:t>
    </dgm:pt>
    <dgm:pt modelId="{50C97682-F6BB-453E-95EF-45B197D15237}" type="pres">
      <dgm:prSet presAssocID="{11F22B24-F53B-4710-957E-D668902EBAA1}" presName="sibTrans" presStyleCnt="0"/>
      <dgm:spPr/>
    </dgm:pt>
    <dgm:pt modelId="{6A953CEC-F20B-4277-9FF0-6B9017C2FF47}" type="pres">
      <dgm:prSet presAssocID="{D97D1AB3-7371-4672-AEC4-9B68886C4AD8}" presName="textNode" presStyleLbl="node1" presStyleIdx="4" presStyleCnt="5">
        <dgm:presLayoutVars>
          <dgm:bulletEnabled val="1"/>
        </dgm:presLayoutVars>
      </dgm:prSet>
      <dgm:spPr/>
      <dgm:t>
        <a:bodyPr/>
        <a:lstStyle/>
        <a:p>
          <a:endParaRPr lang="en-US"/>
        </a:p>
      </dgm:t>
    </dgm:pt>
  </dgm:ptLst>
  <dgm:cxnLst>
    <dgm:cxn modelId="{EA629412-4EBD-4B65-88AF-B32D14953B20}" type="presOf" srcId="{D97D1AB3-7371-4672-AEC4-9B68886C4AD8}" destId="{6A953CEC-F20B-4277-9FF0-6B9017C2FF47}" srcOrd="0" destOrd="0" presId="urn:microsoft.com/office/officeart/2005/8/layout/hProcess9"/>
    <dgm:cxn modelId="{77DE4E8D-428C-4D48-B93E-F1E68C10E546}" srcId="{B642AC68-AEBD-4FC9-B028-8D04222550F7}" destId="{20FA4293-5AC7-42D6-BC86-4CF82B271461}" srcOrd="3" destOrd="0" parTransId="{47204550-5721-4838-9142-20D4B3EBFBEC}" sibTransId="{11F22B24-F53B-4710-957E-D668902EBAA1}"/>
    <dgm:cxn modelId="{D72D9C90-F476-496B-B81A-EF259618AC89}" srcId="{B642AC68-AEBD-4FC9-B028-8D04222550F7}" destId="{5BFC88AA-13E8-4505-8924-58BE82F49AF9}" srcOrd="0" destOrd="0" parTransId="{A2A60046-F96A-4B19-8394-FF12B8EF6A1D}" sibTransId="{412AFE5D-0C03-4EA8-BBFF-28FB73AC4B56}"/>
    <dgm:cxn modelId="{8A56F56A-69D1-4398-899D-5043E48F0DDA}" type="presOf" srcId="{8DCE9D64-642B-480C-9D3E-BEC995710CE3}" destId="{3838765C-6B59-4961-A9A0-711156085624}" srcOrd="0" destOrd="0" presId="urn:microsoft.com/office/officeart/2005/8/layout/hProcess9"/>
    <dgm:cxn modelId="{A941E6C4-203B-49B9-AFA6-C32DA2623BE1}" type="presOf" srcId="{5BFC88AA-13E8-4505-8924-58BE82F49AF9}" destId="{5D346FCC-71A2-4D39-8E04-DF57C4623AD7}" srcOrd="0" destOrd="0" presId="urn:microsoft.com/office/officeart/2005/8/layout/hProcess9"/>
    <dgm:cxn modelId="{4071850A-407A-4E5F-81B5-C5DEA32C4C6E}" type="presOf" srcId="{B642AC68-AEBD-4FC9-B028-8D04222550F7}" destId="{7E67FB39-9157-40AB-B787-39E97AA349A2}" srcOrd="0" destOrd="0" presId="urn:microsoft.com/office/officeart/2005/8/layout/hProcess9"/>
    <dgm:cxn modelId="{4F27246B-CF61-4B18-8B3F-98CFE3A1298B}" srcId="{B642AC68-AEBD-4FC9-B028-8D04222550F7}" destId="{D97D1AB3-7371-4672-AEC4-9B68886C4AD8}" srcOrd="4" destOrd="0" parTransId="{8EC8086F-5E2D-4E64-A94F-FAFCB86258FA}" sibTransId="{7CF9DC87-E96D-4B50-BFA5-B225807681B2}"/>
    <dgm:cxn modelId="{D03A60F0-BDEB-4313-BA6E-1E9B18B41261}" srcId="{B642AC68-AEBD-4FC9-B028-8D04222550F7}" destId="{8DCE9D64-642B-480C-9D3E-BEC995710CE3}" srcOrd="1" destOrd="0" parTransId="{9652EAAF-F26F-4A84-958B-644D53B68BF8}" sibTransId="{E6288365-1C8C-466C-9079-7D954468E5E9}"/>
    <dgm:cxn modelId="{95E09F86-003C-42DB-83F6-3E28B5650788}" srcId="{B642AC68-AEBD-4FC9-B028-8D04222550F7}" destId="{B76C6AC1-8722-49CC-B240-F2AD82E93934}" srcOrd="2" destOrd="0" parTransId="{77FD70EB-BA60-4B64-8409-A00EA97D4D5D}" sibTransId="{3D0302FB-7C22-48E5-94FD-08144B704F9D}"/>
    <dgm:cxn modelId="{3A0F6A89-D80C-4952-ADCE-0555C74F8C31}" type="presOf" srcId="{B76C6AC1-8722-49CC-B240-F2AD82E93934}" destId="{D13E2151-3B20-4240-8EF7-146A82684C06}" srcOrd="0" destOrd="0" presId="urn:microsoft.com/office/officeart/2005/8/layout/hProcess9"/>
    <dgm:cxn modelId="{8BE56B95-B442-4724-98D7-2E864D14AF5E}" type="presOf" srcId="{20FA4293-5AC7-42D6-BC86-4CF82B271461}" destId="{0DF65C88-D92A-4B98-9E5C-B57E1247D4B0}" srcOrd="0" destOrd="0" presId="urn:microsoft.com/office/officeart/2005/8/layout/hProcess9"/>
    <dgm:cxn modelId="{7C4CF717-E595-43EF-8535-DE562E838CB5}" type="presParOf" srcId="{7E67FB39-9157-40AB-B787-39E97AA349A2}" destId="{7E67E4E7-0E85-4BAC-96BE-63F668E2BB1D}" srcOrd="0" destOrd="0" presId="urn:microsoft.com/office/officeart/2005/8/layout/hProcess9"/>
    <dgm:cxn modelId="{8F7997ED-56C5-4C43-A6FC-BB9DAF7ACE3D}" type="presParOf" srcId="{7E67FB39-9157-40AB-B787-39E97AA349A2}" destId="{523845D3-D2F6-49CE-BD04-93DE5C48AD21}" srcOrd="1" destOrd="0" presId="urn:microsoft.com/office/officeart/2005/8/layout/hProcess9"/>
    <dgm:cxn modelId="{C5ABF057-EF30-4145-A584-91F9B0A99947}" type="presParOf" srcId="{523845D3-D2F6-49CE-BD04-93DE5C48AD21}" destId="{5D346FCC-71A2-4D39-8E04-DF57C4623AD7}" srcOrd="0" destOrd="0" presId="urn:microsoft.com/office/officeart/2005/8/layout/hProcess9"/>
    <dgm:cxn modelId="{A6A55836-830B-4AA4-9879-AF964A6DC239}" type="presParOf" srcId="{523845D3-D2F6-49CE-BD04-93DE5C48AD21}" destId="{0425A52E-E5E6-4FD8-957E-028C77232743}" srcOrd="1" destOrd="0" presId="urn:microsoft.com/office/officeart/2005/8/layout/hProcess9"/>
    <dgm:cxn modelId="{EF599DB2-2402-47D6-9925-3DB238AF693B}" type="presParOf" srcId="{523845D3-D2F6-49CE-BD04-93DE5C48AD21}" destId="{3838765C-6B59-4961-A9A0-711156085624}" srcOrd="2" destOrd="0" presId="urn:microsoft.com/office/officeart/2005/8/layout/hProcess9"/>
    <dgm:cxn modelId="{F5710633-CF88-49DF-AE92-08487570B791}" type="presParOf" srcId="{523845D3-D2F6-49CE-BD04-93DE5C48AD21}" destId="{1794BAAA-67EF-4F24-8B90-E1B4C5C1012C}" srcOrd="3" destOrd="0" presId="urn:microsoft.com/office/officeart/2005/8/layout/hProcess9"/>
    <dgm:cxn modelId="{22B2802F-C33D-4C23-A6B6-9B7477FE40F0}" type="presParOf" srcId="{523845D3-D2F6-49CE-BD04-93DE5C48AD21}" destId="{D13E2151-3B20-4240-8EF7-146A82684C06}" srcOrd="4" destOrd="0" presId="urn:microsoft.com/office/officeart/2005/8/layout/hProcess9"/>
    <dgm:cxn modelId="{4C3AB1CD-529A-4F8F-AF1A-57EF550E87C6}" type="presParOf" srcId="{523845D3-D2F6-49CE-BD04-93DE5C48AD21}" destId="{09D1256A-01A1-46E6-BC7D-EE45F427004A}" srcOrd="5" destOrd="0" presId="urn:microsoft.com/office/officeart/2005/8/layout/hProcess9"/>
    <dgm:cxn modelId="{AC8C5D05-3EF4-4F7E-A0C5-ECB188A27789}" type="presParOf" srcId="{523845D3-D2F6-49CE-BD04-93DE5C48AD21}" destId="{0DF65C88-D92A-4B98-9E5C-B57E1247D4B0}" srcOrd="6" destOrd="0" presId="urn:microsoft.com/office/officeart/2005/8/layout/hProcess9"/>
    <dgm:cxn modelId="{139611D0-83C7-4250-92A4-9535003A2CA0}" type="presParOf" srcId="{523845D3-D2F6-49CE-BD04-93DE5C48AD21}" destId="{50C97682-F6BB-453E-95EF-45B197D15237}" srcOrd="7" destOrd="0" presId="urn:microsoft.com/office/officeart/2005/8/layout/hProcess9"/>
    <dgm:cxn modelId="{B1FC30D7-5C35-4262-992B-BEBCCADCD583}" type="presParOf" srcId="{523845D3-D2F6-49CE-BD04-93DE5C48AD21}" destId="{6A953CEC-F20B-4277-9FF0-6B9017C2FF47}" srcOrd="8"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E199BA0-3853-4582-BA7E-347BE4F4D48C}" type="doc">
      <dgm:prSet loTypeId="urn:microsoft.com/office/officeart/2005/8/layout/pList1" loCatId="list" qsTypeId="urn:microsoft.com/office/officeart/2005/8/quickstyle/simple1" qsCatId="simple" csTypeId="urn:microsoft.com/office/officeart/2005/8/colors/colorful1" csCatId="colorful" phldr="1"/>
      <dgm:spPr/>
      <dgm:t>
        <a:bodyPr/>
        <a:lstStyle/>
        <a:p>
          <a:endParaRPr lang="en-US"/>
        </a:p>
      </dgm:t>
    </dgm:pt>
    <dgm:pt modelId="{1A322976-A463-4FA2-ADB2-BACC6620D076}">
      <dgm:prSet phldrT="[Texto]" custT="1"/>
      <dgm:spPr/>
      <dgm:t>
        <a:bodyPr/>
        <a:lstStyle/>
        <a:p>
          <a:r>
            <a:rPr lang="es-MX" sz="1800" b="1" dirty="0" smtClean="0">
              <a:latin typeface="Times New Roman" panose="02020603050405020304" pitchFamily="18" charset="0"/>
              <a:cs typeface="Times New Roman" panose="02020603050405020304" pitchFamily="18" charset="0"/>
            </a:rPr>
            <a:t>Concepto de Franquicia</a:t>
          </a:r>
          <a:endParaRPr lang="en-US" sz="1800" b="1" dirty="0">
            <a:latin typeface="Times New Roman" panose="02020603050405020304" pitchFamily="18" charset="0"/>
            <a:cs typeface="Times New Roman" panose="02020603050405020304" pitchFamily="18" charset="0"/>
          </a:endParaRPr>
        </a:p>
      </dgm:t>
    </dgm:pt>
    <dgm:pt modelId="{8D8867E4-20F6-4785-AA50-899C168424B5}" type="parTrans" cxnId="{73507323-5453-4D35-89F3-57F46EAEB4A5}">
      <dgm:prSet/>
      <dgm:spPr/>
      <dgm:t>
        <a:bodyPr/>
        <a:lstStyle/>
        <a:p>
          <a:endParaRPr lang="en-US"/>
        </a:p>
      </dgm:t>
    </dgm:pt>
    <dgm:pt modelId="{043B94A0-3E5E-41A7-8695-486EB97E18A1}" type="sibTrans" cxnId="{73507323-5453-4D35-89F3-57F46EAEB4A5}">
      <dgm:prSet/>
      <dgm:spPr/>
      <dgm:t>
        <a:bodyPr/>
        <a:lstStyle/>
        <a:p>
          <a:endParaRPr lang="en-US"/>
        </a:p>
      </dgm:t>
    </dgm:pt>
    <dgm:pt modelId="{B8C063E8-66F7-4B1D-BEA0-B872C35B3CEF}">
      <dgm:prSet phldrT="[Texto]" custT="1"/>
      <dgm:spPr/>
      <dgm:t>
        <a:bodyPr/>
        <a:lstStyle/>
        <a:p>
          <a:r>
            <a:rPr lang="es-MX" sz="1800" b="1" dirty="0" err="1" smtClean="0">
              <a:latin typeface="Times New Roman" panose="02020603050405020304" pitchFamily="18" charset="0"/>
              <a:cs typeface="Times New Roman" panose="02020603050405020304" pitchFamily="18" charset="0"/>
            </a:rPr>
            <a:t>Franquiciante</a:t>
          </a:r>
          <a:endParaRPr lang="en-US" sz="1800" b="1" dirty="0">
            <a:latin typeface="Times New Roman" panose="02020603050405020304" pitchFamily="18" charset="0"/>
            <a:cs typeface="Times New Roman" panose="02020603050405020304" pitchFamily="18" charset="0"/>
          </a:endParaRPr>
        </a:p>
      </dgm:t>
    </dgm:pt>
    <dgm:pt modelId="{CEC9EE9D-D8AF-47EA-B848-BBE9BDFDE7FE}" type="parTrans" cxnId="{0110EDDD-333D-4B97-9D61-A0C435B52980}">
      <dgm:prSet/>
      <dgm:spPr/>
      <dgm:t>
        <a:bodyPr/>
        <a:lstStyle/>
        <a:p>
          <a:endParaRPr lang="en-US"/>
        </a:p>
      </dgm:t>
    </dgm:pt>
    <dgm:pt modelId="{00C89925-DD39-43F3-8DA1-E8DD50E590BB}" type="sibTrans" cxnId="{0110EDDD-333D-4B97-9D61-A0C435B52980}">
      <dgm:prSet/>
      <dgm:spPr/>
      <dgm:t>
        <a:bodyPr/>
        <a:lstStyle/>
        <a:p>
          <a:endParaRPr lang="en-US"/>
        </a:p>
      </dgm:t>
    </dgm:pt>
    <dgm:pt modelId="{B823DDC7-DBFE-46F4-9EBF-1E33A81CAAC4}">
      <dgm:prSet phldrT="[Texto]" custT="1"/>
      <dgm:spPr/>
      <dgm:t>
        <a:bodyPr/>
        <a:lstStyle/>
        <a:p>
          <a:r>
            <a:rPr lang="es-MX" sz="1800" b="1" dirty="0" err="1" smtClean="0">
              <a:latin typeface="Times New Roman" panose="02020603050405020304" pitchFamily="18" charset="0"/>
              <a:cs typeface="Times New Roman" panose="02020603050405020304" pitchFamily="18" charset="0"/>
            </a:rPr>
            <a:t>Franquiciatario</a:t>
          </a:r>
          <a:endParaRPr lang="en-US" sz="1800" b="1" dirty="0">
            <a:latin typeface="Times New Roman" panose="02020603050405020304" pitchFamily="18" charset="0"/>
            <a:cs typeface="Times New Roman" panose="02020603050405020304" pitchFamily="18" charset="0"/>
          </a:endParaRPr>
        </a:p>
      </dgm:t>
    </dgm:pt>
    <dgm:pt modelId="{CA3732F4-07DA-41A9-BA28-73E9F5992799}" type="parTrans" cxnId="{6E058D31-C0AC-44D0-92A1-407A6E407922}">
      <dgm:prSet/>
      <dgm:spPr/>
      <dgm:t>
        <a:bodyPr/>
        <a:lstStyle/>
        <a:p>
          <a:endParaRPr lang="en-US"/>
        </a:p>
      </dgm:t>
    </dgm:pt>
    <dgm:pt modelId="{46A92CB3-ADA8-4769-A559-FB1481B593FD}" type="sibTrans" cxnId="{6E058D31-C0AC-44D0-92A1-407A6E407922}">
      <dgm:prSet/>
      <dgm:spPr/>
      <dgm:t>
        <a:bodyPr/>
        <a:lstStyle/>
        <a:p>
          <a:endParaRPr lang="en-US"/>
        </a:p>
      </dgm:t>
    </dgm:pt>
    <dgm:pt modelId="{6EBD4A85-C508-4FDB-AD67-6DAF106DFAE5}">
      <dgm:prSet phldrT="[Texto]" custT="1"/>
      <dgm:spPr/>
      <dgm:t>
        <a:bodyPr/>
        <a:lstStyle/>
        <a:p>
          <a:r>
            <a:rPr lang="es-MX" sz="1800" b="1" dirty="0" smtClean="0">
              <a:latin typeface="Times New Roman" panose="02020603050405020304" pitchFamily="18" charset="0"/>
              <a:cs typeface="Times New Roman" panose="02020603050405020304" pitchFamily="18" charset="0"/>
            </a:rPr>
            <a:t>Contrato de Franquicia</a:t>
          </a:r>
          <a:endParaRPr lang="en-US" sz="1800" b="1" dirty="0">
            <a:latin typeface="Times New Roman" panose="02020603050405020304" pitchFamily="18" charset="0"/>
            <a:cs typeface="Times New Roman" panose="02020603050405020304" pitchFamily="18" charset="0"/>
          </a:endParaRPr>
        </a:p>
      </dgm:t>
    </dgm:pt>
    <dgm:pt modelId="{7DFCD2C9-CC92-4F29-91B1-9B1F46AC7F94}" type="parTrans" cxnId="{0ACB6A13-2658-4757-BC45-AACB5F55C9E3}">
      <dgm:prSet/>
      <dgm:spPr/>
      <dgm:t>
        <a:bodyPr/>
        <a:lstStyle/>
        <a:p>
          <a:endParaRPr lang="en-US"/>
        </a:p>
      </dgm:t>
    </dgm:pt>
    <dgm:pt modelId="{B013A84A-2101-4CB3-8F45-6E0D847CF27F}" type="sibTrans" cxnId="{0ACB6A13-2658-4757-BC45-AACB5F55C9E3}">
      <dgm:prSet/>
      <dgm:spPr/>
      <dgm:t>
        <a:bodyPr/>
        <a:lstStyle/>
        <a:p>
          <a:endParaRPr lang="en-US"/>
        </a:p>
      </dgm:t>
    </dgm:pt>
    <dgm:pt modelId="{33158436-5A3D-4F07-9472-BF58E84CD99B}" type="pres">
      <dgm:prSet presAssocID="{8E199BA0-3853-4582-BA7E-347BE4F4D48C}" presName="Name0" presStyleCnt="0">
        <dgm:presLayoutVars>
          <dgm:dir/>
          <dgm:resizeHandles val="exact"/>
        </dgm:presLayoutVars>
      </dgm:prSet>
      <dgm:spPr/>
      <dgm:t>
        <a:bodyPr/>
        <a:lstStyle/>
        <a:p>
          <a:endParaRPr lang="en-US"/>
        </a:p>
      </dgm:t>
    </dgm:pt>
    <dgm:pt modelId="{FEB9B357-4399-4601-B0AC-EBF6DDB2988D}" type="pres">
      <dgm:prSet presAssocID="{1A322976-A463-4FA2-ADB2-BACC6620D076}" presName="compNode" presStyleCnt="0"/>
      <dgm:spPr/>
    </dgm:pt>
    <dgm:pt modelId="{7EDF6DB0-30EF-428D-9D84-B3BFCF96F5D0}" type="pres">
      <dgm:prSet presAssocID="{1A322976-A463-4FA2-ADB2-BACC6620D076}" presName="pictRect" presStyleLbl="node1" presStyleIdx="0" presStyleCnt="4" custScaleX="62580" custScaleY="17956"/>
      <dgm:spPr/>
      <dgm:t>
        <a:bodyPr/>
        <a:lstStyle/>
        <a:p>
          <a:endParaRPr lang="en-US"/>
        </a:p>
      </dgm:t>
    </dgm:pt>
    <dgm:pt modelId="{464053A0-99F2-4DD5-89B8-74633206F014}" type="pres">
      <dgm:prSet presAssocID="{1A322976-A463-4FA2-ADB2-BACC6620D076}" presName="textRect" presStyleLbl="revTx" presStyleIdx="0" presStyleCnt="4" custLinFactNeighborX="-210" custLinFactNeighborY="-67719">
        <dgm:presLayoutVars>
          <dgm:bulletEnabled val="1"/>
        </dgm:presLayoutVars>
      </dgm:prSet>
      <dgm:spPr/>
      <dgm:t>
        <a:bodyPr/>
        <a:lstStyle/>
        <a:p>
          <a:endParaRPr lang="en-US"/>
        </a:p>
      </dgm:t>
    </dgm:pt>
    <dgm:pt modelId="{96AC9C21-88A4-4DDF-8034-E23892E8203E}" type="pres">
      <dgm:prSet presAssocID="{043B94A0-3E5E-41A7-8695-486EB97E18A1}" presName="sibTrans" presStyleLbl="sibTrans2D1" presStyleIdx="0" presStyleCnt="0"/>
      <dgm:spPr/>
      <dgm:t>
        <a:bodyPr/>
        <a:lstStyle/>
        <a:p>
          <a:endParaRPr lang="en-US"/>
        </a:p>
      </dgm:t>
    </dgm:pt>
    <dgm:pt modelId="{E798F5B1-1B83-4F4D-A9F9-ED1F0CBBA981}" type="pres">
      <dgm:prSet presAssocID="{B8C063E8-66F7-4B1D-BEA0-B872C35B3CEF}" presName="compNode" presStyleCnt="0"/>
      <dgm:spPr/>
    </dgm:pt>
    <dgm:pt modelId="{CEC29937-CB45-403F-969B-75D72DC53292}" type="pres">
      <dgm:prSet presAssocID="{B8C063E8-66F7-4B1D-BEA0-B872C35B3CEF}" presName="pictRect" presStyleLbl="node1" presStyleIdx="1" presStyleCnt="4" custScaleX="67193" custScaleY="17812"/>
      <dgm:spPr/>
    </dgm:pt>
    <dgm:pt modelId="{C8D408C0-22B3-47E6-A943-02055D405DD4}" type="pres">
      <dgm:prSet presAssocID="{B8C063E8-66F7-4B1D-BEA0-B872C35B3CEF}" presName="textRect" presStyleLbl="revTx" presStyleIdx="1" presStyleCnt="4" custLinFactNeighborX="3348" custLinFactNeighborY="-49534">
        <dgm:presLayoutVars>
          <dgm:bulletEnabled val="1"/>
        </dgm:presLayoutVars>
      </dgm:prSet>
      <dgm:spPr/>
      <dgm:t>
        <a:bodyPr/>
        <a:lstStyle/>
        <a:p>
          <a:endParaRPr lang="en-US"/>
        </a:p>
      </dgm:t>
    </dgm:pt>
    <dgm:pt modelId="{F6109B84-B3AD-49BB-A2D3-A69E5B73601B}" type="pres">
      <dgm:prSet presAssocID="{00C89925-DD39-43F3-8DA1-E8DD50E590BB}" presName="sibTrans" presStyleLbl="sibTrans2D1" presStyleIdx="0" presStyleCnt="0"/>
      <dgm:spPr/>
      <dgm:t>
        <a:bodyPr/>
        <a:lstStyle/>
        <a:p>
          <a:endParaRPr lang="en-US"/>
        </a:p>
      </dgm:t>
    </dgm:pt>
    <dgm:pt modelId="{D99BDA59-0DDA-43DC-92CD-9F641D99E59F}" type="pres">
      <dgm:prSet presAssocID="{B823DDC7-DBFE-46F4-9EBF-1E33A81CAAC4}" presName="compNode" presStyleCnt="0"/>
      <dgm:spPr/>
    </dgm:pt>
    <dgm:pt modelId="{E308F720-EA45-496A-B369-84FD3EDFA252}" type="pres">
      <dgm:prSet presAssocID="{B823DDC7-DBFE-46F4-9EBF-1E33A81CAAC4}" presName="pictRect" presStyleLbl="node1" presStyleIdx="2" presStyleCnt="4" custScaleX="63777" custScaleY="19742"/>
      <dgm:spPr/>
    </dgm:pt>
    <dgm:pt modelId="{B4B458BA-4A07-48A7-BDEA-5DB0EC5C8B62}" type="pres">
      <dgm:prSet presAssocID="{B823DDC7-DBFE-46F4-9EBF-1E33A81CAAC4}" presName="textRect" presStyleLbl="revTx" presStyleIdx="2" presStyleCnt="4" custLinFactNeighborX="1641" custLinFactNeighborY="-49623">
        <dgm:presLayoutVars>
          <dgm:bulletEnabled val="1"/>
        </dgm:presLayoutVars>
      </dgm:prSet>
      <dgm:spPr/>
      <dgm:t>
        <a:bodyPr/>
        <a:lstStyle/>
        <a:p>
          <a:endParaRPr lang="en-US"/>
        </a:p>
      </dgm:t>
    </dgm:pt>
    <dgm:pt modelId="{EDE12839-FF49-49E7-9C78-8D638E68C0A6}" type="pres">
      <dgm:prSet presAssocID="{46A92CB3-ADA8-4769-A559-FB1481B593FD}" presName="sibTrans" presStyleLbl="sibTrans2D1" presStyleIdx="0" presStyleCnt="0"/>
      <dgm:spPr/>
      <dgm:t>
        <a:bodyPr/>
        <a:lstStyle/>
        <a:p>
          <a:endParaRPr lang="en-US"/>
        </a:p>
      </dgm:t>
    </dgm:pt>
    <dgm:pt modelId="{9DDF2CED-6BAF-4494-A1F9-116394977972}" type="pres">
      <dgm:prSet presAssocID="{6EBD4A85-C508-4FDB-AD67-6DAF106DFAE5}" presName="compNode" presStyleCnt="0"/>
      <dgm:spPr/>
    </dgm:pt>
    <dgm:pt modelId="{B6F89DCB-966D-4F9D-B12F-0585C94FA649}" type="pres">
      <dgm:prSet presAssocID="{6EBD4A85-C508-4FDB-AD67-6DAF106DFAE5}" presName="pictRect" presStyleLbl="node1" presStyleIdx="3" presStyleCnt="4" custScaleX="58354" custScaleY="19742"/>
      <dgm:spPr/>
    </dgm:pt>
    <dgm:pt modelId="{28500776-AABB-40D4-82AE-D7394CDA1CDA}" type="pres">
      <dgm:prSet presAssocID="{6EBD4A85-C508-4FDB-AD67-6DAF106DFAE5}" presName="textRect" presStyleLbl="revTx" presStyleIdx="3" presStyleCnt="4" custLinFactNeighborX="-65" custLinFactNeighborY="-79360">
        <dgm:presLayoutVars>
          <dgm:bulletEnabled val="1"/>
        </dgm:presLayoutVars>
      </dgm:prSet>
      <dgm:spPr/>
      <dgm:t>
        <a:bodyPr/>
        <a:lstStyle/>
        <a:p>
          <a:endParaRPr lang="en-US"/>
        </a:p>
      </dgm:t>
    </dgm:pt>
  </dgm:ptLst>
  <dgm:cxnLst>
    <dgm:cxn modelId="{050029A6-62C0-470E-ACFB-201EE8A84AF9}" type="presOf" srcId="{1A322976-A463-4FA2-ADB2-BACC6620D076}" destId="{464053A0-99F2-4DD5-89B8-74633206F014}" srcOrd="0" destOrd="0" presId="urn:microsoft.com/office/officeart/2005/8/layout/pList1"/>
    <dgm:cxn modelId="{B805D3D0-86D8-4C6D-9D87-3DF21F0A8CB0}" type="presOf" srcId="{B8C063E8-66F7-4B1D-BEA0-B872C35B3CEF}" destId="{C8D408C0-22B3-47E6-A943-02055D405DD4}" srcOrd="0" destOrd="0" presId="urn:microsoft.com/office/officeart/2005/8/layout/pList1"/>
    <dgm:cxn modelId="{1FD5FCDB-D1BF-4887-86B7-533E862543A6}" type="presOf" srcId="{6EBD4A85-C508-4FDB-AD67-6DAF106DFAE5}" destId="{28500776-AABB-40D4-82AE-D7394CDA1CDA}" srcOrd="0" destOrd="0" presId="urn:microsoft.com/office/officeart/2005/8/layout/pList1"/>
    <dgm:cxn modelId="{0110EDDD-333D-4B97-9D61-A0C435B52980}" srcId="{8E199BA0-3853-4582-BA7E-347BE4F4D48C}" destId="{B8C063E8-66F7-4B1D-BEA0-B872C35B3CEF}" srcOrd="1" destOrd="0" parTransId="{CEC9EE9D-D8AF-47EA-B848-BBE9BDFDE7FE}" sibTransId="{00C89925-DD39-43F3-8DA1-E8DD50E590BB}"/>
    <dgm:cxn modelId="{7192338D-C5FA-494D-9327-84669E5ED158}" type="presOf" srcId="{46A92CB3-ADA8-4769-A559-FB1481B593FD}" destId="{EDE12839-FF49-49E7-9C78-8D638E68C0A6}" srcOrd="0" destOrd="0" presId="urn:microsoft.com/office/officeart/2005/8/layout/pList1"/>
    <dgm:cxn modelId="{73507323-5453-4D35-89F3-57F46EAEB4A5}" srcId="{8E199BA0-3853-4582-BA7E-347BE4F4D48C}" destId="{1A322976-A463-4FA2-ADB2-BACC6620D076}" srcOrd="0" destOrd="0" parTransId="{8D8867E4-20F6-4785-AA50-899C168424B5}" sibTransId="{043B94A0-3E5E-41A7-8695-486EB97E18A1}"/>
    <dgm:cxn modelId="{0ACB6A13-2658-4757-BC45-AACB5F55C9E3}" srcId="{8E199BA0-3853-4582-BA7E-347BE4F4D48C}" destId="{6EBD4A85-C508-4FDB-AD67-6DAF106DFAE5}" srcOrd="3" destOrd="0" parTransId="{7DFCD2C9-CC92-4F29-91B1-9B1F46AC7F94}" sibTransId="{B013A84A-2101-4CB3-8F45-6E0D847CF27F}"/>
    <dgm:cxn modelId="{3A22193A-8103-45A2-9C06-FDABAFA1B59C}" type="presOf" srcId="{8E199BA0-3853-4582-BA7E-347BE4F4D48C}" destId="{33158436-5A3D-4F07-9472-BF58E84CD99B}" srcOrd="0" destOrd="0" presId="urn:microsoft.com/office/officeart/2005/8/layout/pList1"/>
    <dgm:cxn modelId="{6E058D31-C0AC-44D0-92A1-407A6E407922}" srcId="{8E199BA0-3853-4582-BA7E-347BE4F4D48C}" destId="{B823DDC7-DBFE-46F4-9EBF-1E33A81CAAC4}" srcOrd="2" destOrd="0" parTransId="{CA3732F4-07DA-41A9-BA28-73E9F5992799}" sibTransId="{46A92CB3-ADA8-4769-A559-FB1481B593FD}"/>
    <dgm:cxn modelId="{FB569EA9-675F-4E83-882E-1158B97B0DE8}" type="presOf" srcId="{043B94A0-3E5E-41A7-8695-486EB97E18A1}" destId="{96AC9C21-88A4-4DDF-8034-E23892E8203E}" srcOrd="0" destOrd="0" presId="urn:microsoft.com/office/officeart/2005/8/layout/pList1"/>
    <dgm:cxn modelId="{9B27369D-99B2-4714-B60E-62CD3B7CF7AC}" type="presOf" srcId="{00C89925-DD39-43F3-8DA1-E8DD50E590BB}" destId="{F6109B84-B3AD-49BB-A2D3-A69E5B73601B}" srcOrd="0" destOrd="0" presId="urn:microsoft.com/office/officeart/2005/8/layout/pList1"/>
    <dgm:cxn modelId="{B1E36137-A120-411C-9843-0060B423D69B}" type="presOf" srcId="{B823DDC7-DBFE-46F4-9EBF-1E33A81CAAC4}" destId="{B4B458BA-4A07-48A7-BDEA-5DB0EC5C8B62}" srcOrd="0" destOrd="0" presId="urn:microsoft.com/office/officeart/2005/8/layout/pList1"/>
    <dgm:cxn modelId="{67BF342B-7938-4455-8B39-A1CD49D19002}" type="presParOf" srcId="{33158436-5A3D-4F07-9472-BF58E84CD99B}" destId="{FEB9B357-4399-4601-B0AC-EBF6DDB2988D}" srcOrd="0" destOrd="0" presId="urn:microsoft.com/office/officeart/2005/8/layout/pList1"/>
    <dgm:cxn modelId="{E42CE9B3-EC39-40EA-AC9F-A1B69E2AE4FE}" type="presParOf" srcId="{FEB9B357-4399-4601-B0AC-EBF6DDB2988D}" destId="{7EDF6DB0-30EF-428D-9D84-B3BFCF96F5D0}" srcOrd="0" destOrd="0" presId="urn:microsoft.com/office/officeart/2005/8/layout/pList1"/>
    <dgm:cxn modelId="{865F1CFD-7B44-4D9E-87A7-44581DF88658}" type="presParOf" srcId="{FEB9B357-4399-4601-B0AC-EBF6DDB2988D}" destId="{464053A0-99F2-4DD5-89B8-74633206F014}" srcOrd="1" destOrd="0" presId="urn:microsoft.com/office/officeart/2005/8/layout/pList1"/>
    <dgm:cxn modelId="{DA5F27C6-9157-4724-BBE2-CE5076354ABA}" type="presParOf" srcId="{33158436-5A3D-4F07-9472-BF58E84CD99B}" destId="{96AC9C21-88A4-4DDF-8034-E23892E8203E}" srcOrd="1" destOrd="0" presId="urn:microsoft.com/office/officeart/2005/8/layout/pList1"/>
    <dgm:cxn modelId="{1078915B-5C75-489C-ACAF-04D54A151222}" type="presParOf" srcId="{33158436-5A3D-4F07-9472-BF58E84CD99B}" destId="{E798F5B1-1B83-4F4D-A9F9-ED1F0CBBA981}" srcOrd="2" destOrd="0" presId="urn:microsoft.com/office/officeart/2005/8/layout/pList1"/>
    <dgm:cxn modelId="{D514D065-9E22-433E-8561-C2A7CFB624CF}" type="presParOf" srcId="{E798F5B1-1B83-4F4D-A9F9-ED1F0CBBA981}" destId="{CEC29937-CB45-403F-969B-75D72DC53292}" srcOrd="0" destOrd="0" presId="urn:microsoft.com/office/officeart/2005/8/layout/pList1"/>
    <dgm:cxn modelId="{07E968D4-F3FC-40C8-B233-D73CA1313F32}" type="presParOf" srcId="{E798F5B1-1B83-4F4D-A9F9-ED1F0CBBA981}" destId="{C8D408C0-22B3-47E6-A943-02055D405DD4}" srcOrd="1" destOrd="0" presId="urn:microsoft.com/office/officeart/2005/8/layout/pList1"/>
    <dgm:cxn modelId="{1C252805-45D6-48E6-9231-ED02D45D74FE}" type="presParOf" srcId="{33158436-5A3D-4F07-9472-BF58E84CD99B}" destId="{F6109B84-B3AD-49BB-A2D3-A69E5B73601B}" srcOrd="3" destOrd="0" presId="urn:microsoft.com/office/officeart/2005/8/layout/pList1"/>
    <dgm:cxn modelId="{6DB83752-D35D-429B-8ED7-3A5811DA9D4F}" type="presParOf" srcId="{33158436-5A3D-4F07-9472-BF58E84CD99B}" destId="{D99BDA59-0DDA-43DC-92CD-9F641D99E59F}" srcOrd="4" destOrd="0" presId="urn:microsoft.com/office/officeart/2005/8/layout/pList1"/>
    <dgm:cxn modelId="{8CDC7707-5DDE-4596-A483-49D01A52AE7F}" type="presParOf" srcId="{D99BDA59-0DDA-43DC-92CD-9F641D99E59F}" destId="{E308F720-EA45-496A-B369-84FD3EDFA252}" srcOrd="0" destOrd="0" presId="urn:microsoft.com/office/officeart/2005/8/layout/pList1"/>
    <dgm:cxn modelId="{A4C00644-9841-4F55-848B-38049F3C3E5E}" type="presParOf" srcId="{D99BDA59-0DDA-43DC-92CD-9F641D99E59F}" destId="{B4B458BA-4A07-48A7-BDEA-5DB0EC5C8B62}" srcOrd="1" destOrd="0" presId="urn:microsoft.com/office/officeart/2005/8/layout/pList1"/>
    <dgm:cxn modelId="{33115CD6-8E15-42BA-BC34-95E5F1A2B4E0}" type="presParOf" srcId="{33158436-5A3D-4F07-9472-BF58E84CD99B}" destId="{EDE12839-FF49-49E7-9C78-8D638E68C0A6}" srcOrd="5" destOrd="0" presId="urn:microsoft.com/office/officeart/2005/8/layout/pList1"/>
    <dgm:cxn modelId="{A6B5A20D-9F63-4FD8-8459-042696F287B6}" type="presParOf" srcId="{33158436-5A3D-4F07-9472-BF58E84CD99B}" destId="{9DDF2CED-6BAF-4494-A1F9-116394977972}" srcOrd="6" destOrd="0" presId="urn:microsoft.com/office/officeart/2005/8/layout/pList1"/>
    <dgm:cxn modelId="{A6E0CEB6-2645-4E67-92F7-8B9DCE09A655}" type="presParOf" srcId="{9DDF2CED-6BAF-4494-A1F9-116394977972}" destId="{B6F89DCB-966D-4F9D-B12F-0585C94FA649}" srcOrd="0" destOrd="0" presId="urn:microsoft.com/office/officeart/2005/8/layout/pList1"/>
    <dgm:cxn modelId="{1C47D886-2497-4301-89EA-97E23D26F1E9}" type="presParOf" srcId="{9DDF2CED-6BAF-4494-A1F9-116394977972}" destId="{28500776-AABB-40D4-82AE-D7394CDA1CDA}" srcOrd="1" destOrd="0" presId="urn:microsoft.com/office/officeart/2005/8/layout/p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F00903-C7E4-46F3-97B7-0CDC4CAEEFDF}">
      <dsp:nvSpPr>
        <dsp:cNvPr id="0" name=""/>
        <dsp:cNvSpPr/>
      </dsp:nvSpPr>
      <dsp:spPr>
        <a:xfrm rot="5400000">
          <a:off x="-156260" y="157884"/>
          <a:ext cx="1041734" cy="729214"/>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s-MX" sz="2000" kern="1200" dirty="0" smtClean="0"/>
            <a:t>1</a:t>
          </a:r>
          <a:endParaRPr lang="en-US" sz="2000" kern="1200" dirty="0"/>
        </a:p>
      </dsp:txBody>
      <dsp:txXfrm rot="-5400000">
        <a:off x="0" y="366231"/>
        <a:ext cx="729214" cy="312520"/>
      </dsp:txXfrm>
    </dsp:sp>
    <dsp:sp modelId="{7F7733ED-6354-48D9-B542-838569B0C65B}">
      <dsp:nvSpPr>
        <dsp:cNvPr id="0" name=""/>
        <dsp:cNvSpPr/>
      </dsp:nvSpPr>
      <dsp:spPr>
        <a:xfrm rot="5400000">
          <a:off x="3074043" y="-2343204"/>
          <a:ext cx="677127" cy="5366785"/>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s-MX" sz="2800" kern="1200" dirty="0" smtClean="0">
              <a:latin typeface="Times New Roman" panose="02020603050405020304" pitchFamily="18" charset="0"/>
              <a:cs typeface="Times New Roman" panose="02020603050405020304" pitchFamily="18" charset="0"/>
            </a:rPr>
            <a:t>Fundamentos de la Investigación</a:t>
          </a:r>
          <a:endParaRPr lang="en-US" sz="2800" kern="1200" dirty="0">
            <a:latin typeface="Times New Roman" panose="02020603050405020304" pitchFamily="18" charset="0"/>
            <a:cs typeface="Times New Roman" panose="02020603050405020304" pitchFamily="18" charset="0"/>
          </a:endParaRPr>
        </a:p>
      </dsp:txBody>
      <dsp:txXfrm rot="-5400000">
        <a:off x="729215" y="34679"/>
        <a:ext cx="5333730" cy="611017"/>
      </dsp:txXfrm>
    </dsp:sp>
    <dsp:sp modelId="{D52BFB7C-D1C5-41CD-B1CA-69CAF0BAA38B}">
      <dsp:nvSpPr>
        <dsp:cNvPr id="0" name=""/>
        <dsp:cNvSpPr/>
      </dsp:nvSpPr>
      <dsp:spPr>
        <a:xfrm rot="5400000">
          <a:off x="-156260" y="994292"/>
          <a:ext cx="1041734" cy="729214"/>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s-MX" sz="2000" kern="1200" dirty="0" smtClean="0"/>
            <a:t>2</a:t>
          </a:r>
          <a:endParaRPr lang="en-US" sz="2000" kern="1200" dirty="0"/>
        </a:p>
      </dsp:txBody>
      <dsp:txXfrm rot="-5400000">
        <a:off x="0" y="1202639"/>
        <a:ext cx="729214" cy="312520"/>
      </dsp:txXfrm>
    </dsp:sp>
    <dsp:sp modelId="{5CD9699F-F3DF-43C1-87DD-272F32E19339}">
      <dsp:nvSpPr>
        <dsp:cNvPr id="0" name=""/>
        <dsp:cNvSpPr/>
      </dsp:nvSpPr>
      <dsp:spPr>
        <a:xfrm rot="5400000">
          <a:off x="3074043" y="-1506796"/>
          <a:ext cx="677127" cy="5366785"/>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s-MX" sz="2800" kern="1200" dirty="0" smtClean="0">
              <a:latin typeface="Times New Roman" panose="02020603050405020304" pitchFamily="18" charset="0"/>
              <a:cs typeface="Times New Roman" panose="02020603050405020304" pitchFamily="18" charset="0"/>
            </a:rPr>
            <a:t>Marco Contextual</a:t>
          </a:r>
          <a:endParaRPr lang="en-US" sz="2800" kern="1200" dirty="0">
            <a:latin typeface="Times New Roman" panose="02020603050405020304" pitchFamily="18" charset="0"/>
            <a:cs typeface="Times New Roman" panose="02020603050405020304" pitchFamily="18" charset="0"/>
          </a:endParaRPr>
        </a:p>
      </dsp:txBody>
      <dsp:txXfrm rot="-5400000">
        <a:off x="729215" y="871087"/>
        <a:ext cx="5333730" cy="611017"/>
      </dsp:txXfrm>
    </dsp:sp>
    <dsp:sp modelId="{4C130FBE-C2D1-4CE3-8C43-AAE1B9890E92}">
      <dsp:nvSpPr>
        <dsp:cNvPr id="0" name=""/>
        <dsp:cNvSpPr/>
      </dsp:nvSpPr>
      <dsp:spPr>
        <a:xfrm rot="5400000">
          <a:off x="-156260" y="1830701"/>
          <a:ext cx="1041734" cy="729214"/>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s-MX" sz="2000" kern="1200" dirty="0" smtClean="0"/>
            <a:t>3</a:t>
          </a:r>
          <a:endParaRPr lang="en-US" sz="2000" kern="1200" dirty="0"/>
        </a:p>
      </dsp:txBody>
      <dsp:txXfrm rot="-5400000">
        <a:off x="0" y="2039048"/>
        <a:ext cx="729214" cy="312520"/>
      </dsp:txXfrm>
    </dsp:sp>
    <dsp:sp modelId="{79528FB4-4F4B-4F86-828C-B8CDEAECABF4}">
      <dsp:nvSpPr>
        <dsp:cNvPr id="0" name=""/>
        <dsp:cNvSpPr/>
      </dsp:nvSpPr>
      <dsp:spPr>
        <a:xfrm rot="5400000">
          <a:off x="3074043" y="-670388"/>
          <a:ext cx="677127" cy="5366785"/>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s-MX" sz="2800" kern="1200" dirty="0" smtClean="0">
              <a:latin typeface="Times New Roman" panose="02020603050405020304" pitchFamily="18" charset="0"/>
              <a:cs typeface="Times New Roman" panose="02020603050405020304" pitchFamily="18" charset="0"/>
            </a:rPr>
            <a:t>Marco Teórico</a:t>
          </a:r>
          <a:endParaRPr lang="en-US" sz="2800" kern="1200" dirty="0">
            <a:latin typeface="Times New Roman" panose="02020603050405020304" pitchFamily="18" charset="0"/>
            <a:cs typeface="Times New Roman" panose="02020603050405020304" pitchFamily="18" charset="0"/>
          </a:endParaRPr>
        </a:p>
      </dsp:txBody>
      <dsp:txXfrm rot="-5400000">
        <a:off x="729215" y="1707495"/>
        <a:ext cx="5333730" cy="61101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F00903-C7E4-46F3-97B7-0CDC4CAEEFDF}">
      <dsp:nvSpPr>
        <dsp:cNvPr id="0" name=""/>
        <dsp:cNvSpPr/>
      </dsp:nvSpPr>
      <dsp:spPr>
        <a:xfrm rot="5400000">
          <a:off x="-141624" y="142851"/>
          <a:ext cx="944165" cy="660915"/>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MX" sz="1800" kern="1200" dirty="0" smtClean="0"/>
            <a:t>4</a:t>
          </a:r>
          <a:endParaRPr lang="en-US" sz="1800" kern="1200" dirty="0"/>
        </a:p>
      </dsp:txBody>
      <dsp:txXfrm rot="-5400000">
        <a:off x="2" y="331684"/>
        <a:ext cx="660915" cy="283250"/>
      </dsp:txXfrm>
    </dsp:sp>
    <dsp:sp modelId="{7F7733ED-6354-48D9-B542-838569B0C65B}">
      <dsp:nvSpPr>
        <dsp:cNvPr id="0" name=""/>
        <dsp:cNvSpPr/>
      </dsp:nvSpPr>
      <dsp:spPr>
        <a:xfrm rot="5400000">
          <a:off x="3071604" y="-2409461"/>
          <a:ext cx="613707" cy="543508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s-MX" sz="2800" kern="1200" dirty="0" smtClean="0">
              <a:latin typeface="Times New Roman" panose="02020603050405020304" pitchFamily="18" charset="0"/>
              <a:cs typeface="Times New Roman" panose="02020603050405020304" pitchFamily="18" charset="0"/>
            </a:rPr>
            <a:t>Metodología</a:t>
          </a:r>
          <a:endParaRPr lang="en-US" sz="2800" kern="1200" dirty="0">
            <a:latin typeface="Times New Roman" panose="02020603050405020304" pitchFamily="18" charset="0"/>
            <a:cs typeface="Times New Roman" panose="02020603050405020304" pitchFamily="18" charset="0"/>
          </a:endParaRPr>
        </a:p>
      </dsp:txBody>
      <dsp:txXfrm rot="-5400000">
        <a:off x="660916" y="31186"/>
        <a:ext cx="5405125" cy="553789"/>
      </dsp:txXfrm>
    </dsp:sp>
    <dsp:sp modelId="{D52BFB7C-D1C5-41CD-B1CA-69CAF0BAA38B}">
      <dsp:nvSpPr>
        <dsp:cNvPr id="0" name=""/>
        <dsp:cNvSpPr/>
      </dsp:nvSpPr>
      <dsp:spPr>
        <a:xfrm rot="5400000">
          <a:off x="-141624" y="888742"/>
          <a:ext cx="944165" cy="660915"/>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MX" sz="1800" kern="1200" dirty="0" smtClean="0"/>
            <a:t>5</a:t>
          </a:r>
          <a:endParaRPr lang="en-US" sz="1800" kern="1200" dirty="0"/>
        </a:p>
      </dsp:txBody>
      <dsp:txXfrm rot="-5400000">
        <a:off x="2" y="1077575"/>
        <a:ext cx="660915" cy="283250"/>
      </dsp:txXfrm>
    </dsp:sp>
    <dsp:sp modelId="{5CD9699F-F3DF-43C1-87DD-272F32E19339}">
      <dsp:nvSpPr>
        <dsp:cNvPr id="0" name=""/>
        <dsp:cNvSpPr/>
      </dsp:nvSpPr>
      <dsp:spPr>
        <a:xfrm rot="5400000">
          <a:off x="3071604" y="-1663571"/>
          <a:ext cx="613707" cy="543508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s-MX" sz="2800" kern="1200" dirty="0" smtClean="0">
              <a:latin typeface="Times New Roman" panose="02020603050405020304" pitchFamily="18" charset="0"/>
              <a:cs typeface="Times New Roman" panose="02020603050405020304" pitchFamily="18" charset="0"/>
            </a:rPr>
            <a:t>Trabajo de Campo</a:t>
          </a:r>
          <a:endParaRPr lang="en-US" sz="2800" kern="1200" dirty="0">
            <a:latin typeface="Times New Roman" panose="02020603050405020304" pitchFamily="18" charset="0"/>
            <a:cs typeface="Times New Roman" panose="02020603050405020304" pitchFamily="18" charset="0"/>
          </a:endParaRPr>
        </a:p>
      </dsp:txBody>
      <dsp:txXfrm rot="-5400000">
        <a:off x="660916" y="777076"/>
        <a:ext cx="5405125" cy="553789"/>
      </dsp:txXfrm>
    </dsp:sp>
    <dsp:sp modelId="{4C130FBE-C2D1-4CE3-8C43-AAE1B9890E92}">
      <dsp:nvSpPr>
        <dsp:cNvPr id="0" name=""/>
        <dsp:cNvSpPr/>
      </dsp:nvSpPr>
      <dsp:spPr>
        <a:xfrm rot="5400000">
          <a:off x="-141624" y="1634632"/>
          <a:ext cx="944165" cy="660915"/>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MX" sz="1800" kern="1200" dirty="0" smtClean="0"/>
            <a:t>6</a:t>
          </a:r>
          <a:endParaRPr lang="en-US" sz="1800" kern="1200" dirty="0"/>
        </a:p>
      </dsp:txBody>
      <dsp:txXfrm rot="-5400000">
        <a:off x="2" y="1823465"/>
        <a:ext cx="660915" cy="283250"/>
      </dsp:txXfrm>
    </dsp:sp>
    <dsp:sp modelId="{79528FB4-4F4B-4F86-828C-B8CDEAECABF4}">
      <dsp:nvSpPr>
        <dsp:cNvPr id="0" name=""/>
        <dsp:cNvSpPr/>
      </dsp:nvSpPr>
      <dsp:spPr>
        <a:xfrm rot="5400000">
          <a:off x="3071604" y="-917680"/>
          <a:ext cx="613707" cy="543508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s-MX" sz="2800" kern="1200" dirty="0" smtClean="0">
              <a:latin typeface="Times New Roman" panose="02020603050405020304" pitchFamily="18" charset="0"/>
              <a:cs typeface="Times New Roman" panose="02020603050405020304" pitchFamily="18" charset="0"/>
            </a:rPr>
            <a:t>Resultados e Interpretación</a:t>
          </a:r>
          <a:endParaRPr lang="en-US" sz="2800" kern="1200" dirty="0">
            <a:latin typeface="Times New Roman" panose="02020603050405020304" pitchFamily="18" charset="0"/>
            <a:cs typeface="Times New Roman" panose="02020603050405020304" pitchFamily="18" charset="0"/>
          </a:endParaRPr>
        </a:p>
      </dsp:txBody>
      <dsp:txXfrm rot="-5400000">
        <a:off x="660916" y="1522967"/>
        <a:ext cx="5405125" cy="55378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0C453A-13EA-4497-B3D4-0AD24853D8D5}">
      <dsp:nvSpPr>
        <dsp:cNvPr id="0" name=""/>
        <dsp:cNvSpPr/>
      </dsp:nvSpPr>
      <dsp:spPr>
        <a:xfrm>
          <a:off x="3242452" y="1973579"/>
          <a:ext cx="2420195" cy="1691640"/>
        </a:xfrm>
        <a:prstGeom prst="roundRect">
          <a:avLst/>
        </a:prstGeom>
        <a:solidFill>
          <a:schemeClr val="tx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040" tIns="66040" rIns="66040" bIns="66040" numCol="1" spcCol="1270" anchor="ctr" anchorCtr="0">
          <a:noAutofit/>
        </a:bodyPr>
        <a:lstStyle/>
        <a:p>
          <a:pPr lvl="0" algn="ctr" defTabSz="1155700">
            <a:lnSpc>
              <a:spcPct val="90000"/>
            </a:lnSpc>
            <a:spcBef>
              <a:spcPct val="0"/>
            </a:spcBef>
            <a:spcAft>
              <a:spcPct val="35000"/>
            </a:spcAft>
          </a:pPr>
          <a:endParaRPr lang="es-MX" sz="2600" kern="1200" dirty="0" smtClean="0"/>
        </a:p>
        <a:p>
          <a:pPr lvl="0" algn="ctr" defTabSz="1155700">
            <a:lnSpc>
              <a:spcPct val="90000"/>
            </a:lnSpc>
            <a:spcBef>
              <a:spcPct val="0"/>
            </a:spcBef>
            <a:spcAft>
              <a:spcPct val="35000"/>
            </a:spcAft>
          </a:pPr>
          <a:r>
            <a:rPr lang="es-MX" sz="1800" b="1" kern="1200" dirty="0" smtClean="0">
              <a:latin typeface="Times New Roman" panose="02020603050405020304" pitchFamily="18" charset="0"/>
              <a:cs typeface="Times New Roman" panose="02020603050405020304" pitchFamily="18" charset="0"/>
            </a:rPr>
            <a:t>Problema</a:t>
          </a:r>
        </a:p>
        <a:p>
          <a:pPr lvl="0" algn="ctr" defTabSz="1155700">
            <a:lnSpc>
              <a:spcPct val="90000"/>
            </a:lnSpc>
            <a:spcBef>
              <a:spcPct val="0"/>
            </a:spcBef>
            <a:spcAft>
              <a:spcPct val="35000"/>
            </a:spcAft>
          </a:pPr>
          <a:r>
            <a:rPr lang="es-MX" sz="1800" kern="1200" dirty="0" smtClean="0">
              <a:latin typeface="Times New Roman" panose="02020603050405020304" pitchFamily="18" charset="0"/>
              <a:cs typeface="Times New Roman" panose="02020603050405020304" pitchFamily="18" charset="0"/>
            </a:rPr>
            <a:t>Escasa internacionalización de empresas mexicanas.</a:t>
          </a:r>
          <a:endParaRPr lang="es-MX" sz="1800" b="1" kern="1200" dirty="0" smtClean="0">
            <a:latin typeface="Times New Roman" panose="02020603050405020304" pitchFamily="18" charset="0"/>
            <a:cs typeface="Times New Roman" panose="02020603050405020304" pitchFamily="18" charset="0"/>
          </a:endParaRPr>
        </a:p>
        <a:p>
          <a:pPr lvl="0" algn="ctr" defTabSz="1155700">
            <a:lnSpc>
              <a:spcPct val="90000"/>
            </a:lnSpc>
            <a:spcBef>
              <a:spcPct val="0"/>
            </a:spcBef>
            <a:spcAft>
              <a:spcPct val="35000"/>
            </a:spcAft>
          </a:pPr>
          <a:endParaRPr lang="en-US" sz="2600" kern="1200" dirty="0"/>
        </a:p>
      </dsp:txBody>
      <dsp:txXfrm>
        <a:off x="3325031" y="2056158"/>
        <a:ext cx="2255037" cy="1526482"/>
      </dsp:txXfrm>
    </dsp:sp>
    <dsp:sp modelId="{7488B65B-E190-40AB-9D27-400AB3818A6C}">
      <dsp:nvSpPr>
        <dsp:cNvPr id="0" name=""/>
        <dsp:cNvSpPr/>
      </dsp:nvSpPr>
      <dsp:spPr>
        <a:xfrm rot="16200000">
          <a:off x="4032702" y="1553731"/>
          <a:ext cx="839696" cy="0"/>
        </a:xfrm>
        <a:custGeom>
          <a:avLst/>
          <a:gdLst/>
          <a:ahLst/>
          <a:cxnLst/>
          <a:rect l="0" t="0" r="0" b="0"/>
          <a:pathLst>
            <a:path>
              <a:moveTo>
                <a:pt x="0" y="0"/>
              </a:moveTo>
              <a:lnTo>
                <a:pt x="839696" y="0"/>
              </a:lnTo>
            </a:path>
          </a:pathLst>
        </a:custGeom>
        <a:noFill/>
        <a:ln w="254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3C91520-C1DF-47F1-934A-906A35771B21}">
      <dsp:nvSpPr>
        <dsp:cNvPr id="0" name=""/>
        <dsp:cNvSpPr/>
      </dsp:nvSpPr>
      <dsp:spPr>
        <a:xfrm>
          <a:off x="3751611" y="484"/>
          <a:ext cx="1401878" cy="1133398"/>
        </a:xfrm>
        <a:prstGeom prst="roundRect">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800100">
            <a:lnSpc>
              <a:spcPct val="90000"/>
            </a:lnSpc>
            <a:spcBef>
              <a:spcPct val="0"/>
            </a:spcBef>
            <a:spcAft>
              <a:spcPct val="35000"/>
            </a:spcAft>
          </a:pPr>
          <a:r>
            <a:rPr lang="es-MX" sz="1800" b="1" kern="1200" dirty="0" smtClean="0">
              <a:latin typeface="Times New Roman" panose="02020603050405020304" pitchFamily="18" charset="0"/>
              <a:cs typeface="Times New Roman" panose="02020603050405020304" pitchFamily="18" charset="0"/>
            </a:rPr>
            <a:t>Pregunta</a:t>
          </a:r>
          <a:endParaRPr lang="en-US" sz="1800" b="1" kern="1200" dirty="0">
            <a:latin typeface="Times New Roman" panose="02020603050405020304" pitchFamily="18" charset="0"/>
            <a:cs typeface="Times New Roman" panose="02020603050405020304" pitchFamily="18" charset="0"/>
          </a:endParaRPr>
        </a:p>
      </dsp:txBody>
      <dsp:txXfrm>
        <a:off x="3806939" y="55812"/>
        <a:ext cx="1291222" cy="1022742"/>
      </dsp:txXfrm>
    </dsp:sp>
    <dsp:sp modelId="{FA734017-E8DD-41B2-ACDD-95A6055627B3}">
      <dsp:nvSpPr>
        <dsp:cNvPr id="0" name=""/>
        <dsp:cNvSpPr/>
      </dsp:nvSpPr>
      <dsp:spPr>
        <a:xfrm>
          <a:off x="5662648" y="2819399"/>
          <a:ext cx="341230" cy="0"/>
        </a:xfrm>
        <a:custGeom>
          <a:avLst/>
          <a:gdLst/>
          <a:ahLst/>
          <a:cxnLst/>
          <a:rect l="0" t="0" r="0" b="0"/>
          <a:pathLst>
            <a:path>
              <a:moveTo>
                <a:pt x="0" y="0"/>
              </a:moveTo>
              <a:lnTo>
                <a:pt x="341230" y="0"/>
              </a:lnTo>
            </a:path>
          </a:pathLst>
        </a:custGeom>
        <a:noFill/>
        <a:ln w="254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4B18348-0DD9-429A-8929-E22AA0E7220F}">
      <dsp:nvSpPr>
        <dsp:cNvPr id="0" name=""/>
        <dsp:cNvSpPr/>
      </dsp:nvSpPr>
      <dsp:spPr>
        <a:xfrm>
          <a:off x="6003878" y="2252700"/>
          <a:ext cx="1401776" cy="1133398"/>
        </a:xfrm>
        <a:prstGeom prst="round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800100">
            <a:lnSpc>
              <a:spcPct val="90000"/>
            </a:lnSpc>
            <a:spcBef>
              <a:spcPct val="0"/>
            </a:spcBef>
            <a:spcAft>
              <a:spcPct val="35000"/>
            </a:spcAft>
          </a:pPr>
          <a:r>
            <a:rPr lang="es-MX" sz="1800" b="1" kern="1200" dirty="0" smtClean="0">
              <a:latin typeface="Times New Roman" panose="02020603050405020304" pitchFamily="18" charset="0"/>
              <a:cs typeface="Times New Roman" panose="02020603050405020304" pitchFamily="18" charset="0"/>
            </a:rPr>
            <a:t>Hipótesis</a:t>
          </a:r>
          <a:endParaRPr lang="en-US" sz="1800" b="1" kern="1200" dirty="0">
            <a:latin typeface="Times New Roman" panose="02020603050405020304" pitchFamily="18" charset="0"/>
            <a:cs typeface="Times New Roman" panose="02020603050405020304" pitchFamily="18" charset="0"/>
          </a:endParaRPr>
        </a:p>
      </dsp:txBody>
      <dsp:txXfrm>
        <a:off x="6059206" y="2308028"/>
        <a:ext cx="1291120" cy="1022742"/>
      </dsp:txXfrm>
    </dsp:sp>
    <dsp:sp modelId="{133DD97F-B575-40A5-88F8-BDA5390A34FD}">
      <dsp:nvSpPr>
        <dsp:cNvPr id="0" name=""/>
        <dsp:cNvSpPr/>
      </dsp:nvSpPr>
      <dsp:spPr>
        <a:xfrm rot="5400000">
          <a:off x="4032702" y="4085068"/>
          <a:ext cx="839696" cy="0"/>
        </a:xfrm>
        <a:custGeom>
          <a:avLst/>
          <a:gdLst/>
          <a:ahLst/>
          <a:cxnLst/>
          <a:rect l="0" t="0" r="0" b="0"/>
          <a:pathLst>
            <a:path>
              <a:moveTo>
                <a:pt x="0" y="0"/>
              </a:moveTo>
              <a:lnTo>
                <a:pt x="839696" y="0"/>
              </a:lnTo>
            </a:path>
          </a:pathLst>
        </a:custGeom>
        <a:noFill/>
        <a:ln w="254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20770C9-B274-404E-B0C5-0CA7EF94A9C8}">
      <dsp:nvSpPr>
        <dsp:cNvPr id="0" name=""/>
        <dsp:cNvSpPr/>
      </dsp:nvSpPr>
      <dsp:spPr>
        <a:xfrm>
          <a:off x="3825021" y="4504916"/>
          <a:ext cx="1255057" cy="1133398"/>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800100">
            <a:lnSpc>
              <a:spcPct val="90000"/>
            </a:lnSpc>
            <a:spcBef>
              <a:spcPct val="0"/>
            </a:spcBef>
            <a:spcAft>
              <a:spcPct val="35000"/>
            </a:spcAft>
          </a:pPr>
          <a:r>
            <a:rPr lang="es-MX" sz="1800" b="1" kern="1200" dirty="0" smtClean="0">
              <a:latin typeface="Times New Roman" panose="02020603050405020304" pitchFamily="18" charset="0"/>
              <a:cs typeface="Times New Roman" panose="02020603050405020304" pitchFamily="18" charset="0"/>
            </a:rPr>
            <a:t>Objetivo</a:t>
          </a:r>
          <a:endParaRPr lang="en-US" sz="1800" b="1" kern="1200" dirty="0">
            <a:latin typeface="Times New Roman" panose="02020603050405020304" pitchFamily="18" charset="0"/>
            <a:cs typeface="Times New Roman" panose="02020603050405020304" pitchFamily="18" charset="0"/>
          </a:endParaRPr>
        </a:p>
      </dsp:txBody>
      <dsp:txXfrm>
        <a:off x="3880349" y="4560244"/>
        <a:ext cx="1144401" cy="1022742"/>
      </dsp:txXfrm>
    </dsp:sp>
    <dsp:sp modelId="{84453DCE-E9D6-413F-AB2B-5A81BB85146D}">
      <dsp:nvSpPr>
        <dsp:cNvPr id="0" name=""/>
        <dsp:cNvSpPr/>
      </dsp:nvSpPr>
      <dsp:spPr>
        <a:xfrm rot="10800000">
          <a:off x="2967124" y="2819400"/>
          <a:ext cx="275328" cy="0"/>
        </a:xfrm>
        <a:custGeom>
          <a:avLst/>
          <a:gdLst/>
          <a:ahLst/>
          <a:cxnLst/>
          <a:rect l="0" t="0" r="0" b="0"/>
          <a:pathLst>
            <a:path>
              <a:moveTo>
                <a:pt x="0" y="0"/>
              </a:moveTo>
              <a:lnTo>
                <a:pt x="275328" y="0"/>
              </a:lnTo>
            </a:path>
          </a:pathLst>
        </a:custGeom>
        <a:noFill/>
        <a:ln w="254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2277B6B-986B-4972-88F7-11051925FE64}">
      <dsp:nvSpPr>
        <dsp:cNvPr id="0" name=""/>
        <dsp:cNvSpPr/>
      </dsp:nvSpPr>
      <dsp:spPr>
        <a:xfrm>
          <a:off x="1433545" y="2252700"/>
          <a:ext cx="1533579" cy="1133398"/>
        </a:xfrm>
        <a:prstGeom prst="roundRect">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800100">
            <a:lnSpc>
              <a:spcPct val="90000"/>
            </a:lnSpc>
            <a:spcBef>
              <a:spcPct val="0"/>
            </a:spcBef>
            <a:spcAft>
              <a:spcPct val="35000"/>
            </a:spcAft>
          </a:pPr>
          <a:r>
            <a:rPr lang="es-MX" sz="1800" b="1" kern="1200" dirty="0" smtClean="0">
              <a:latin typeface="Times New Roman" panose="02020603050405020304" pitchFamily="18" charset="0"/>
              <a:cs typeface="Times New Roman" panose="02020603050405020304" pitchFamily="18" charset="0"/>
            </a:rPr>
            <a:t>Justificación</a:t>
          </a:r>
          <a:endParaRPr lang="en-US" sz="1800" b="1" kern="1200" dirty="0">
            <a:latin typeface="Times New Roman" panose="02020603050405020304" pitchFamily="18" charset="0"/>
            <a:cs typeface="Times New Roman" panose="02020603050405020304" pitchFamily="18" charset="0"/>
          </a:endParaRPr>
        </a:p>
      </dsp:txBody>
      <dsp:txXfrm>
        <a:off x="1488873" y="2308028"/>
        <a:ext cx="1422923" cy="102274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67E4E7-0E85-4BAC-96BE-63F668E2BB1D}">
      <dsp:nvSpPr>
        <dsp:cNvPr id="0" name=""/>
        <dsp:cNvSpPr/>
      </dsp:nvSpPr>
      <dsp:spPr>
        <a:xfrm>
          <a:off x="657224" y="0"/>
          <a:ext cx="7448550" cy="2641600"/>
        </a:xfrm>
        <a:prstGeom prst="rightArrow">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D346FCC-71A2-4D39-8E04-DF57C4623AD7}">
      <dsp:nvSpPr>
        <dsp:cNvPr id="0" name=""/>
        <dsp:cNvSpPr/>
      </dsp:nvSpPr>
      <dsp:spPr>
        <a:xfrm>
          <a:off x="106" y="792480"/>
          <a:ext cx="1640281" cy="105664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s-MX" sz="1700" b="1" kern="1200" dirty="0" smtClean="0">
              <a:latin typeface="Times New Roman" panose="02020603050405020304" pitchFamily="18" charset="0"/>
              <a:cs typeface="Times New Roman" panose="02020603050405020304" pitchFamily="18" charset="0"/>
            </a:rPr>
            <a:t>Observación</a:t>
          </a:r>
          <a:endParaRPr lang="en-US" sz="1700" b="1" kern="1200" dirty="0">
            <a:latin typeface="Times New Roman" panose="02020603050405020304" pitchFamily="18" charset="0"/>
            <a:cs typeface="Times New Roman" panose="02020603050405020304" pitchFamily="18" charset="0"/>
          </a:endParaRPr>
        </a:p>
      </dsp:txBody>
      <dsp:txXfrm>
        <a:off x="51687" y="844061"/>
        <a:ext cx="1537119" cy="953478"/>
      </dsp:txXfrm>
    </dsp:sp>
    <dsp:sp modelId="{3838765C-6B59-4961-A9A0-711156085624}">
      <dsp:nvSpPr>
        <dsp:cNvPr id="0" name=""/>
        <dsp:cNvSpPr/>
      </dsp:nvSpPr>
      <dsp:spPr>
        <a:xfrm>
          <a:off x="1780733" y="792480"/>
          <a:ext cx="1640281" cy="1056640"/>
        </a:xfrm>
        <a:prstGeom prst="roundRect">
          <a:avLst/>
        </a:prstGeom>
        <a:solidFill>
          <a:schemeClr val="accent5">
            <a:hueOff val="-2483469"/>
            <a:satOff val="9953"/>
            <a:lumOff val="215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s-MX" sz="1700" b="1" kern="1200" dirty="0" smtClean="0">
              <a:latin typeface="Times New Roman" panose="02020603050405020304" pitchFamily="18" charset="0"/>
              <a:cs typeface="Times New Roman" panose="02020603050405020304" pitchFamily="18" charset="0"/>
            </a:rPr>
            <a:t>Problemática</a:t>
          </a:r>
          <a:endParaRPr lang="en-US" sz="1700" b="1" kern="1200" dirty="0">
            <a:latin typeface="Times New Roman" panose="02020603050405020304" pitchFamily="18" charset="0"/>
            <a:cs typeface="Times New Roman" panose="02020603050405020304" pitchFamily="18" charset="0"/>
          </a:endParaRPr>
        </a:p>
      </dsp:txBody>
      <dsp:txXfrm>
        <a:off x="1832314" y="844061"/>
        <a:ext cx="1537119" cy="953478"/>
      </dsp:txXfrm>
    </dsp:sp>
    <dsp:sp modelId="{D13E2151-3B20-4240-8EF7-146A82684C06}">
      <dsp:nvSpPr>
        <dsp:cNvPr id="0" name=""/>
        <dsp:cNvSpPr/>
      </dsp:nvSpPr>
      <dsp:spPr>
        <a:xfrm>
          <a:off x="3561359" y="792480"/>
          <a:ext cx="1640281" cy="1056640"/>
        </a:xfrm>
        <a:prstGeom prst="roundRect">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s-MX" sz="1700" b="1" kern="1200" dirty="0" smtClean="0">
              <a:latin typeface="Times New Roman" panose="02020603050405020304" pitchFamily="18" charset="0"/>
              <a:cs typeface="Times New Roman" panose="02020603050405020304" pitchFamily="18" charset="0"/>
            </a:rPr>
            <a:t>Hipótesis</a:t>
          </a:r>
          <a:endParaRPr lang="en-US" sz="1700" b="1" kern="1200" dirty="0">
            <a:latin typeface="Times New Roman" panose="02020603050405020304" pitchFamily="18" charset="0"/>
            <a:cs typeface="Times New Roman" panose="02020603050405020304" pitchFamily="18" charset="0"/>
          </a:endParaRPr>
        </a:p>
      </dsp:txBody>
      <dsp:txXfrm>
        <a:off x="3612940" y="844061"/>
        <a:ext cx="1537119" cy="953478"/>
      </dsp:txXfrm>
    </dsp:sp>
    <dsp:sp modelId="{0DF65C88-D92A-4B98-9E5C-B57E1247D4B0}">
      <dsp:nvSpPr>
        <dsp:cNvPr id="0" name=""/>
        <dsp:cNvSpPr/>
      </dsp:nvSpPr>
      <dsp:spPr>
        <a:xfrm>
          <a:off x="5341985" y="792480"/>
          <a:ext cx="1640281" cy="1056640"/>
        </a:xfrm>
        <a:prstGeom prst="roundRect">
          <a:avLst/>
        </a:prstGeom>
        <a:solidFill>
          <a:schemeClr val="accent5">
            <a:hueOff val="-7450407"/>
            <a:satOff val="29858"/>
            <a:lumOff val="647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s-MX" sz="1700" b="1" kern="1200" dirty="0" smtClean="0">
              <a:latin typeface="Times New Roman" panose="02020603050405020304" pitchFamily="18" charset="0"/>
              <a:cs typeface="Times New Roman" panose="02020603050405020304" pitchFamily="18" charset="0"/>
            </a:rPr>
            <a:t>Comprobación</a:t>
          </a:r>
          <a:endParaRPr lang="en-US" sz="1700" b="1" kern="1200" dirty="0">
            <a:latin typeface="Times New Roman" panose="02020603050405020304" pitchFamily="18" charset="0"/>
            <a:cs typeface="Times New Roman" panose="02020603050405020304" pitchFamily="18" charset="0"/>
          </a:endParaRPr>
        </a:p>
      </dsp:txBody>
      <dsp:txXfrm>
        <a:off x="5393566" y="844061"/>
        <a:ext cx="1537119" cy="953478"/>
      </dsp:txXfrm>
    </dsp:sp>
    <dsp:sp modelId="{6A953CEC-F20B-4277-9FF0-6B9017C2FF47}">
      <dsp:nvSpPr>
        <dsp:cNvPr id="0" name=""/>
        <dsp:cNvSpPr/>
      </dsp:nvSpPr>
      <dsp:spPr>
        <a:xfrm>
          <a:off x="7122611" y="792480"/>
          <a:ext cx="1640281" cy="1056640"/>
        </a:xfrm>
        <a:prstGeom prst="roundRect">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s-MX" sz="1700" b="1" kern="1200" dirty="0" smtClean="0">
              <a:latin typeface="Times New Roman" panose="02020603050405020304" pitchFamily="18" charset="0"/>
              <a:cs typeface="Times New Roman" panose="02020603050405020304" pitchFamily="18" charset="0"/>
            </a:rPr>
            <a:t>Teorías</a:t>
          </a:r>
          <a:endParaRPr lang="en-US" sz="1700" b="1" kern="1200" dirty="0">
            <a:latin typeface="Times New Roman" panose="02020603050405020304" pitchFamily="18" charset="0"/>
            <a:cs typeface="Times New Roman" panose="02020603050405020304" pitchFamily="18" charset="0"/>
          </a:endParaRPr>
        </a:p>
      </dsp:txBody>
      <dsp:txXfrm>
        <a:off x="7174192" y="844061"/>
        <a:ext cx="1537119" cy="95347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DF6DB0-30EF-428D-9D84-B3BFCF96F5D0}">
      <dsp:nvSpPr>
        <dsp:cNvPr id="0" name=""/>
        <dsp:cNvSpPr/>
      </dsp:nvSpPr>
      <dsp:spPr>
        <a:xfrm>
          <a:off x="359438" y="37094"/>
          <a:ext cx="1188872" cy="235032"/>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64053A0-99F2-4DD5-89B8-74633206F014}">
      <dsp:nvSpPr>
        <dsp:cNvPr id="0" name=""/>
        <dsp:cNvSpPr/>
      </dsp:nvSpPr>
      <dsp:spPr>
        <a:xfrm>
          <a:off x="2" y="331787"/>
          <a:ext cx="1899764" cy="7048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0" numCol="1" spcCol="1270" anchor="t" anchorCtr="0">
          <a:noAutofit/>
        </a:bodyPr>
        <a:lstStyle/>
        <a:p>
          <a:pPr lvl="0" algn="ctr" defTabSz="800100">
            <a:lnSpc>
              <a:spcPct val="90000"/>
            </a:lnSpc>
            <a:spcBef>
              <a:spcPct val="0"/>
            </a:spcBef>
            <a:spcAft>
              <a:spcPct val="35000"/>
            </a:spcAft>
          </a:pPr>
          <a:r>
            <a:rPr lang="es-MX" sz="1800" b="1" kern="1200" dirty="0" smtClean="0">
              <a:latin typeface="Times New Roman" panose="02020603050405020304" pitchFamily="18" charset="0"/>
              <a:cs typeface="Times New Roman" panose="02020603050405020304" pitchFamily="18" charset="0"/>
            </a:rPr>
            <a:t>Concepto de Franquicia</a:t>
          </a:r>
          <a:endParaRPr lang="en-US" sz="1800" b="1" kern="1200" dirty="0">
            <a:latin typeface="Times New Roman" panose="02020603050405020304" pitchFamily="18" charset="0"/>
            <a:cs typeface="Times New Roman" panose="02020603050405020304" pitchFamily="18" charset="0"/>
          </a:endParaRPr>
        </a:p>
      </dsp:txBody>
      <dsp:txXfrm>
        <a:off x="2" y="331787"/>
        <a:ext cx="1899764" cy="704812"/>
      </dsp:txXfrm>
    </dsp:sp>
    <dsp:sp modelId="{CEC29937-CB45-403F-969B-75D72DC53292}">
      <dsp:nvSpPr>
        <dsp:cNvPr id="0" name=""/>
        <dsp:cNvSpPr/>
      </dsp:nvSpPr>
      <dsp:spPr>
        <a:xfrm>
          <a:off x="2405441" y="37565"/>
          <a:ext cx="1276509" cy="233148"/>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8D408C0-22B3-47E6-A943-02055D405DD4}">
      <dsp:nvSpPr>
        <dsp:cNvPr id="0" name=""/>
        <dsp:cNvSpPr/>
      </dsp:nvSpPr>
      <dsp:spPr>
        <a:xfrm>
          <a:off x="2157417" y="459486"/>
          <a:ext cx="1899764" cy="7048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0" numCol="1" spcCol="1270" anchor="t" anchorCtr="0">
          <a:noAutofit/>
        </a:bodyPr>
        <a:lstStyle/>
        <a:p>
          <a:pPr lvl="0" algn="ctr" defTabSz="800100">
            <a:lnSpc>
              <a:spcPct val="90000"/>
            </a:lnSpc>
            <a:spcBef>
              <a:spcPct val="0"/>
            </a:spcBef>
            <a:spcAft>
              <a:spcPct val="35000"/>
            </a:spcAft>
          </a:pPr>
          <a:r>
            <a:rPr lang="es-MX" sz="1800" b="1" kern="1200" dirty="0" err="1" smtClean="0">
              <a:latin typeface="Times New Roman" panose="02020603050405020304" pitchFamily="18" charset="0"/>
              <a:cs typeface="Times New Roman" panose="02020603050405020304" pitchFamily="18" charset="0"/>
            </a:rPr>
            <a:t>Franquiciante</a:t>
          </a:r>
          <a:endParaRPr lang="en-US" sz="1800" b="1" kern="1200" dirty="0">
            <a:latin typeface="Times New Roman" panose="02020603050405020304" pitchFamily="18" charset="0"/>
            <a:cs typeface="Times New Roman" panose="02020603050405020304" pitchFamily="18" charset="0"/>
          </a:endParaRPr>
        </a:p>
      </dsp:txBody>
      <dsp:txXfrm>
        <a:off x="2157417" y="459486"/>
        <a:ext cx="1899764" cy="704812"/>
      </dsp:txXfrm>
    </dsp:sp>
    <dsp:sp modelId="{E308F720-EA45-496A-B369-84FD3EDFA252}">
      <dsp:nvSpPr>
        <dsp:cNvPr id="0" name=""/>
        <dsp:cNvSpPr/>
      </dsp:nvSpPr>
      <dsp:spPr>
        <a:xfrm>
          <a:off x="4527710" y="31249"/>
          <a:ext cx="1211613" cy="25841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B458BA-4A07-48A7-BDEA-5DB0EC5C8B62}">
      <dsp:nvSpPr>
        <dsp:cNvPr id="0" name=""/>
        <dsp:cNvSpPr/>
      </dsp:nvSpPr>
      <dsp:spPr>
        <a:xfrm>
          <a:off x="4214809" y="465174"/>
          <a:ext cx="1899764" cy="7048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0" numCol="1" spcCol="1270" anchor="t" anchorCtr="0">
          <a:noAutofit/>
        </a:bodyPr>
        <a:lstStyle/>
        <a:p>
          <a:pPr lvl="0" algn="ctr" defTabSz="800100">
            <a:lnSpc>
              <a:spcPct val="90000"/>
            </a:lnSpc>
            <a:spcBef>
              <a:spcPct val="0"/>
            </a:spcBef>
            <a:spcAft>
              <a:spcPct val="35000"/>
            </a:spcAft>
          </a:pPr>
          <a:r>
            <a:rPr lang="es-MX" sz="1800" b="1" kern="1200" dirty="0" err="1" smtClean="0">
              <a:latin typeface="Times New Roman" panose="02020603050405020304" pitchFamily="18" charset="0"/>
              <a:cs typeface="Times New Roman" panose="02020603050405020304" pitchFamily="18" charset="0"/>
            </a:rPr>
            <a:t>Franquiciatario</a:t>
          </a:r>
          <a:endParaRPr lang="en-US" sz="1800" b="1" kern="1200" dirty="0">
            <a:latin typeface="Times New Roman" panose="02020603050405020304" pitchFamily="18" charset="0"/>
            <a:cs typeface="Times New Roman" panose="02020603050405020304" pitchFamily="18" charset="0"/>
          </a:endParaRPr>
        </a:p>
      </dsp:txBody>
      <dsp:txXfrm>
        <a:off x="4214809" y="465174"/>
        <a:ext cx="1899764" cy="704812"/>
      </dsp:txXfrm>
    </dsp:sp>
    <dsp:sp modelId="{B6F89DCB-966D-4F9D-B12F-0585C94FA649}">
      <dsp:nvSpPr>
        <dsp:cNvPr id="0" name=""/>
        <dsp:cNvSpPr/>
      </dsp:nvSpPr>
      <dsp:spPr>
        <a:xfrm>
          <a:off x="6669043" y="31249"/>
          <a:ext cx="1108588" cy="25841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8500776-AABB-40D4-82AE-D7394CDA1CDA}">
      <dsp:nvSpPr>
        <dsp:cNvPr id="0" name=""/>
        <dsp:cNvSpPr/>
      </dsp:nvSpPr>
      <dsp:spPr>
        <a:xfrm>
          <a:off x="6272221" y="255584"/>
          <a:ext cx="1899764" cy="7048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0" numCol="1" spcCol="1270" anchor="t" anchorCtr="0">
          <a:noAutofit/>
        </a:bodyPr>
        <a:lstStyle/>
        <a:p>
          <a:pPr lvl="0" algn="ctr" defTabSz="800100">
            <a:lnSpc>
              <a:spcPct val="90000"/>
            </a:lnSpc>
            <a:spcBef>
              <a:spcPct val="0"/>
            </a:spcBef>
            <a:spcAft>
              <a:spcPct val="35000"/>
            </a:spcAft>
          </a:pPr>
          <a:r>
            <a:rPr lang="es-MX" sz="1800" b="1" kern="1200" dirty="0" smtClean="0">
              <a:latin typeface="Times New Roman" panose="02020603050405020304" pitchFamily="18" charset="0"/>
              <a:cs typeface="Times New Roman" panose="02020603050405020304" pitchFamily="18" charset="0"/>
            </a:rPr>
            <a:t>Contrato de Franquicia</a:t>
          </a:r>
          <a:endParaRPr lang="en-US" sz="1800" b="1" kern="1200" dirty="0">
            <a:latin typeface="Times New Roman" panose="02020603050405020304" pitchFamily="18" charset="0"/>
            <a:cs typeface="Times New Roman" panose="02020603050405020304" pitchFamily="18" charset="0"/>
          </a:endParaRPr>
        </a:p>
      </dsp:txBody>
      <dsp:txXfrm>
        <a:off x="6272221" y="255584"/>
        <a:ext cx="1899764" cy="704812"/>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pList1">
  <dgm:title val=""/>
  <dgm:desc val=""/>
  <dgm:catLst>
    <dgm:cat type="list" pri="2000"/>
    <dgm:cat type="picture" pri="2500"/>
    <dgm:cat type="pictureconvert" pri="2500"/>
  </dgm:catLst>
  <dgm:sampData>
    <dgm:dataModel>
      <dgm:ptLst>
        <dgm:pt modelId="0" type="doc"/>
        <dgm:pt modelId="1">
          <dgm:prSet phldr="1"/>
        </dgm:pt>
        <dgm:pt modelId="2">
          <dgm:prSet phldr="1"/>
        </dgm:pt>
        <dgm:pt modelId="3">
          <dgm:prSet phldr="1"/>
        </dgm:pt>
        <dgm:pt modelId="4">
          <dgm:prSet phldr="1"/>
        </dgm:pt>
      </dgm:ptLst>
      <dgm:cxnLst>
        <dgm:cxn modelId="7" srcId="0" destId="1" srcOrd="0" destOrd="0"/>
        <dgm:cxn modelId="8" srcId="0" destId="2" srcOrd="1" destOrd="0"/>
        <dgm:cxn modelId="9" srcId="0" destId="3" srcOrd="2" destOrd="0"/>
        <dgm:cxn modelId="10"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off" val="ctr"/>
          <dgm:param type="vertAlign" val="mid"/>
          <dgm:param type="horzAlign" val="ctr"/>
        </dgm:alg>
      </dgm:if>
      <dgm:else name="Name3">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1"/>
      <dgm:constr type="sp" refType="w" refFor="ch" refForName="compNode" op="equ" fact="0.1"/>
      <dgm:constr type="primFontSz" for="des" ptType="node" op="equ" val="65"/>
    </dgm:constrLst>
    <dgm:ruleLst/>
    <dgm:forEach name="Name4" axis="ch" ptType="node">
      <dgm:layoutNode name="compNode">
        <dgm:alg type="composite">
          <dgm:param type="ar" val="0.943"/>
        </dgm:alg>
        <dgm:shape xmlns:r="http://schemas.openxmlformats.org/officeDocument/2006/relationships" r:blip="">
          <dgm:adjLst/>
        </dgm:shape>
        <dgm:presOf axis="self"/>
        <dgm:constrLst>
          <dgm:constr type="h" refType="w" fact="1.06"/>
          <dgm:constr type="h" for="ch" forName="pictRect" refType="h" fact="0.65"/>
          <dgm:constr type="w" for="ch" forName="pictRect" refType="w"/>
          <dgm:constr type="l" for="ch" forName="pictRect"/>
          <dgm:constr type="t" for="ch" forName="pictRect"/>
          <dgm:constr type="w" for="ch" forName="textRect" refType="w"/>
          <dgm:constr type="h" for="ch" forName="textRect" refType="h" fact="0.35"/>
          <dgm:constr type="l" for="ch" forName="textRect"/>
          <dgm:constr type="t" for="ch" forName="textRect" refType="b" refFor="ch" refForName="pictRect"/>
        </dgm:constrLst>
        <dgm:ruleLst/>
        <dgm:layoutNode name="pictRect">
          <dgm:alg type="sp"/>
          <dgm:shape xmlns:r="http://schemas.openxmlformats.org/officeDocument/2006/relationships" type="roundRect" r:blip="" blipPhldr="1">
            <dgm:adjLst/>
          </dgm:shape>
          <dgm:presOf/>
          <dgm:constrLst/>
          <dgm:ruleLst/>
        </dgm:layoutNode>
        <dgm:layoutNode name="textRect" styleLbl="revTx">
          <dgm:varLst>
            <dgm:bulletEnabled val="1"/>
          </dgm:varLst>
          <dgm:alg type="tx">
            <dgm:param type="txAnchorVert" val="t"/>
          </dgm:alg>
          <dgm:shape xmlns:r="http://schemas.openxmlformats.org/officeDocument/2006/relationships" type="rect" r:blip="">
            <dgm:adjLst/>
          </dgm:shape>
          <dgm:presOf axis="desOrSelf" ptType="node"/>
          <dgm:constrLst>
            <dgm:constr type="bMarg"/>
          </dgm:constrLst>
          <dgm:ruleLst>
            <dgm:rule type="primFontSz" val="5" fact="NaN" max="NaN"/>
          </dgm:ruleLst>
        </dgm:layoutNode>
      </dgm:layoutNode>
      <dgm:forEach name="Name5"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EE9F61-85AC-43B5-BBF2-6AAB8FCF3872}" type="datetimeFigureOut">
              <a:rPr lang="en-US" smtClean="0"/>
              <a:pPr/>
              <a:t>5/25/2015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D8AAFE-5ED2-4470-B115-AC95D36DFF0C}" type="slidenum">
              <a:rPr lang="en-US" smtClean="0"/>
              <a:pPr/>
              <a:t>‹Nº›</a:t>
            </a:fld>
            <a:endParaRPr lang="en-US"/>
          </a:p>
        </p:txBody>
      </p:sp>
    </p:spTree>
    <p:extLst>
      <p:ext uri="{BB962C8B-B14F-4D97-AF65-F5344CB8AC3E}">
        <p14:creationId xmlns:p14="http://schemas.microsoft.com/office/powerpoint/2010/main" val="31066951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40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ED757D4-83D0-48CF-964A-493CDF625354}" type="slidenum">
              <a:rPr lang="en-US" smtClean="0"/>
              <a:pPr fontAlgn="base">
                <a:spcBef>
                  <a:spcPct val="0"/>
                </a:spcBef>
                <a:spcAft>
                  <a:spcPct val="0"/>
                </a:spcAft>
                <a:defRPr/>
              </a:pPr>
              <a:t>1</a:t>
            </a:fld>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a:p>
        </p:txBody>
      </p:sp>
      <p:sp>
        <p:nvSpPr>
          <p:cNvPr id="4" name="3 Marcador de número de diapositiva"/>
          <p:cNvSpPr>
            <a:spLocks noGrp="1"/>
          </p:cNvSpPr>
          <p:nvPr>
            <p:ph type="sldNum" sz="quarter" idx="10"/>
          </p:nvPr>
        </p:nvSpPr>
        <p:spPr/>
        <p:txBody>
          <a:bodyPr/>
          <a:lstStyle/>
          <a:p>
            <a:fld id="{10E5AD2B-E2A5-4CEE-91C0-6FE32478ECCF}" type="slidenum">
              <a:rPr lang="en-US" smtClean="0"/>
              <a:t>19</a:t>
            </a:fld>
            <a:endParaRPr lang="en-US"/>
          </a:p>
        </p:txBody>
      </p:sp>
    </p:spTree>
    <p:extLst>
      <p:ext uri="{BB962C8B-B14F-4D97-AF65-F5344CB8AC3E}">
        <p14:creationId xmlns:p14="http://schemas.microsoft.com/office/powerpoint/2010/main" val="19763413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a:p>
        </p:txBody>
      </p:sp>
      <p:sp>
        <p:nvSpPr>
          <p:cNvPr id="4" name="3 Marcador de número de diapositiva"/>
          <p:cNvSpPr>
            <a:spLocks noGrp="1"/>
          </p:cNvSpPr>
          <p:nvPr>
            <p:ph type="sldNum" sz="quarter" idx="10"/>
          </p:nvPr>
        </p:nvSpPr>
        <p:spPr/>
        <p:txBody>
          <a:bodyPr/>
          <a:lstStyle/>
          <a:p>
            <a:fld id="{C5A06CAC-0A1C-417B-A14C-1F8AEDA82F06}" type="slidenum">
              <a:rPr lang="en-US" smtClean="0"/>
              <a:t>21</a:t>
            </a:fld>
            <a:endParaRPr lang="en-US"/>
          </a:p>
        </p:txBody>
      </p:sp>
    </p:spTree>
    <p:extLst>
      <p:ext uri="{BB962C8B-B14F-4D97-AF65-F5344CB8AC3E}">
        <p14:creationId xmlns:p14="http://schemas.microsoft.com/office/powerpoint/2010/main" val="15332430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a:p>
        </p:txBody>
      </p:sp>
      <p:sp>
        <p:nvSpPr>
          <p:cNvPr id="4" name="3 Marcador de número de diapositiva"/>
          <p:cNvSpPr>
            <a:spLocks noGrp="1"/>
          </p:cNvSpPr>
          <p:nvPr>
            <p:ph type="sldNum" sz="quarter" idx="10"/>
          </p:nvPr>
        </p:nvSpPr>
        <p:spPr/>
        <p:txBody>
          <a:bodyPr/>
          <a:lstStyle/>
          <a:p>
            <a:fld id="{C5A06CAC-0A1C-417B-A14C-1F8AEDA82F06}" type="slidenum">
              <a:rPr lang="en-US" smtClean="0"/>
              <a:t>22</a:t>
            </a:fld>
            <a:endParaRPr lang="en-US"/>
          </a:p>
        </p:txBody>
      </p:sp>
    </p:spTree>
    <p:extLst>
      <p:ext uri="{BB962C8B-B14F-4D97-AF65-F5344CB8AC3E}">
        <p14:creationId xmlns:p14="http://schemas.microsoft.com/office/powerpoint/2010/main" val="2926020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a:p>
        </p:txBody>
      </p:sp>
      <p:sp>
        <p:nvSpPr>
          <p:cNvPr id="4" name="3 Marcador de número de diapositiva"/>
          <p:cNvSpPr>
            <a:spLocks noGrp="1"/>
          </p:cNvSpPr>
          <p:nvPr>
            <p:ph type="sldNum" sz="quarter" idx="10"/>
          </p:nvPr>
        </p:nvSpPr>
        <p:spPr/>
        <p:txBody>
          <a:bodyPr/>
          <a:lstStyle/>
          <a:p>
            <a:fld id="{C5A06CAC-0A1C-417B-A14C-1F8AEDA82F06}" type="slidenum">
              <a:rPr lang="en-US" smtClean="0"/>
              <a:t>23</a:t>
            </a:fld>
            <a:endParaRPr lang="en-US"/>
          </a:p>
        </p:txBody>
      </p:sp>
    </p:spTree>
    <p:extLst>
      <p:ext uri="{BB962C8B-B14F-4D97-AF65-F5344CB8AC3E}">
        <p14:creationId xmlns:p14="http://schemas.microsoft.com/office/powerpoint/2010/main" val="36896891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a:p>
        </p:txBody>
      </p:sp>
      <p:sp>
        <p:nvSpPr>
          <p:cNvPr id="4" name="3 Marcador de número de diapositiva"/>
          <p:cNvSpPr>
            <a:spLocks noGrp="1"/>
          </p:cNvSpPr>
          <p:nvPr>
            <p:ph type="sldNum" sz="quarter" idx="10"/>
          </p:nvPr>
        </p:nvSpPr>
        <p:spPr/>
        <p:txBody>
          <a:bodyPr/>
          <a:lstStyle/>
          <a:p>
            <a:fld id="{C5A06CAC-0A1C-417B-A14C-1F8AEDA82F06}" type="slidenum">
              <a:rPr lang="en-US" smtClean="0"/>
              <a:t>24</a:t>
            </a:fld>
            <a:endParaRPr lang="en-US"/>
          </a:p>
        </p:txBody>
      </p:sp>
    </p:spTree>
    <p:extLst>
      <p:ext uri="{BB962C8B-B14F-4D97-AF65-F5344CB8AC3E}">
        <p14:creationId xmlns:p14="http://schemas.microsoft.com/office/powerpoint/2010/main" val="38555215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D8AAFE-5ED2-4470-B115-AC95D36DFF0C}" type="slidenum">
              <a:rPr lang="en-US" smtClean="0"/>
              <a:pPr/>
              <a:t>25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7D8AAFE-5ED2-4470-B115-AC95D36DFF0C}" type="slidenum">
              <a:rPr lang="en-US" smtClean="0"/>
              <a:pPr/>
              <a:t>26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D8AAFE-5ED2-4470-B115-AC95D36DFF0C}" type="slidenum">
              <a:rPr lang="en-US" smtClean="0"/>
              <a:pPr/>
              <a:t>27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D8AAFE-5ED2-4470-B115-AC95D36DFF0C}" type="slidenum">
              <a:rPr lang="en-US" smtClean="0"/>
              <a:pPr/>
              <a:t>28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D8AAFE-5ED2-4470-B115-AC95D36DFF0C}" type="slidenum">
              <a:rPr lang="en-US" smtClean="0"/>
              <a:pPr/>
              <a:t>29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D8AAFE-5ED2-4470-B115-AC95D36DFF0C}"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D8AAFE-5ED2-4470-B115-AC95D36DFF0C}" type="slidenum">
              <a:rPr lang="en-US" smtClean="0"/>
              <a:pPr/>
              <a:t>30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D8AAFE-5ED2-4470-B115-AC95D36DFF0C}" type="slidenum">
              <a:rPr lang="en-US" smtClean="0"/>
              <a:pPr/>
              <a:t>31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D8AAFE-5ED2-4470-B115-AC95D36DFF0C}" type="slidenum">
              <a:rPr lang="en-US" smtClean="0"/>
              <a:pPr/>
              <a:t>32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D8AAFE-5ED2-4470-B115-AC95D36DFF0C}" type="slidenum">
              <a:rPr lang="en-US" smtClean="0"/>
              <a:pPr/>
              <a:t>33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D8AAFE-5ED2-4470-B115-AC95D36DFF0C}" type="slidenum">
              <a:rPr lang="en-US" smtClean="0"/>
              <a:pPr/>
              <a:t>35</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a:p>
        </p:txBody>
      </p:sp>
      <p:sp>
        <p:nvSpPr>
          <p:cNvPr id="4" name="3 Marcador de número de diapositiva"/>
          <p:cNvSpPr>
            <a:spLocks noGrp="1"/>
          </p:cNvSpPr>
          <p:nvPr>
            <p:ph type="sldNum" sz="quarter" idx="10"/>
          </p:nvPr>
        </p:nvSpPr>
        <p:spPr/>
        <p:txBody>
          <a:bodyPr/>
          <a:lstStyle/>
          <a:p>
            <a:fld id="{97D8AAFE-5ED2-4470-B115-AC95D36DFF0C}" type="slidenum">
              <a:rPr lang="en-US" smtClean="0"/>
              <a:pPr/>
              <a:t>36</a:t>
            </a:fld>
            <a:endParaRPr lang="en-US"/>
          </a:p>
        </p:txBody>
      </p:sp>
    </p:spTree>
    <p:extLst>
      <p:ext uri="{BB962C8B-B14F-4D97-AF65-F5344CB8AC3E}">
        <p14:creationId xmlns:p14="http://schemas.microsoft.com/office/powerpoint/2010/main" val="20305083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a:p>
        </p:txBody>
      </p:sp>
      <p:sp>
        <p:nvSpPr>
          <p:cNvPr id="4" name="3 Marcador de número de diapositiva"/>
          <p:cNvSpPr>
            <a:spLocks noGrp="1"/>
          </p:cNvSpPr>
          <p:nvPr>
            <p:ph type="sldNum" sz="quarter" idx="10"/>
          </p:nvPr>
        </p:nvSpPr>
        <p:spPr/>
        <p:txBody>
          <a:bodyPr/>
          <a:lstStyle/>
          <a:p>
            <a:fld id="{97D8AAFE-5ED2-4470-B115-AC95D36DFF0C}" type="slidenum">
              <a:rPr lang="en-US" smtClean="0"/>
              <a:pPr/>
              <a:t>37</a:t>
            </a:fld>
            <a:endParaRPr lang="en-US"/>
          </a:p>
        </p:txBody>
      </p:sp>
    </p:spTree>
    <p:extLst>
      <p:ext uri="{BB962C8B-B14F-4D97-AF65-F5344CB8AC3E}">
        <p14:creationId xmlns:p14="http://schemas.microsoft.com/office/powerpoint/2010/main" val="26287281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a:p>
        </p:txBody>
      </p:sp>
      <p:sp>
        <p:nvSpPr>
          <p:cNvPr id="4" name="3 Marcador de número de diapositiva"/>
          <p:cNvSpPr>
            <a:spLocks noGrp="1"/>
          </p:cNvSpPr>
          <p:nvPr>
            <p:ph type="sldNum" sz="quarter" idx="10"/>
          </p:nvPr>
        </p:nvSpPr>
        <p:spPr/>
        <p:txBody>
          <a:bodyPr/>
          <a:lstStyle/>
          <a:p>
            <a:fld id="{97D8AAFE-5ED2-4470-B115-AC95D36DFF0C}" type="slidenum">
              <a:rPr lang="en-US" smtClean="0"/>
              <a:pPr/>
              <a:t>38</a:t>
            </a:fld>
            <a:endParaRPr lang="en-US"/>
          </a:p>
        </p:txBody>
      </p:sp>
    </p:spTree>
    <p:extLst>
      <p:ext uri="{BB962C8B-B14F-4D97-AF65-F5344CB8AC3E}">
        <p14:creationId xmlns:p14="http://schemas.microsoft.com/office/powerpoint/2010/main" val="270066878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a:p>
        </p:txBody>
      </p:sp>
      <p:sp>
        <p:nvSpPr>
          <p:cNvPr id="4" name="3 Marcador de número de diapositiva"/>
          <p:cNvSpPr>
            <a:spLocks noGrp="1"/>
          </p:cNvSpPr>
          <p:nvPr>
            <p:ph type="sldNum" sz="quarter" idx="10"/>
          </p:nvPr>
        </p:nvSpPr>
        <p:spPr/>
        <p:txBody>
          <a:bodyPr/>
          <a:lstStyle/>
          <a:p>
            <a:fld id="{97D8AAFE-5ED2-4470-B115-AC95D36DFF0C}" type="slidenum">
              <a:rPr lang="en-US" smtClean="0"/>
              <a:pPr/>
              <a:t>39</a:t>
            </a:fld>
            <a:endParaRPr lang="en-US"/>
          </a:p>
        </p:txBody>
      </p:sp>
    </p:spTree>
    <p:extLst>
      <p:ext uri="{BB962C8B-B14F-4D97-AF65-F5344CB8AC3E}">
        <p14:creationId xmlns:p14="http://schemas.microsoft.com/office/powerpoint/2010/main" val="270066878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a:p>
        </p:txBody>
      </p:sp>
      <p:sp>
        <p:nvSpPr>
          <p:cNvPr id="4" name="3 Marcador de número de diapositiva"/>
          <p:cNvSpPr>
            <a:spLocks noGrp="1"/>
          </p:cNvSpPr>
          <p:nvPr>
            <p:ph type="sldNum" sz="quarter" idx="10"/>
          </p:nvPr>
        </p:nvSpPr>
        <p:spPr/>
        <p:txBody>
          <a:bodyPr/>
          <a:lstStyle/>
          <a:p>
            <a:fld id="{97D8AAFE-5ED2-4470-B115-AC95D36DFF0C}" type="slidenum">
              <a:rPr lang="en-US" smtClean="0"/>
              <a:pPr/>
              <a:t>40</a:t>
            </a:fld>
            <a:endParaRPr lang="en-US"/>
          </a:p>
        </p:txBody>
      </p:sp>
    </p:spTree>
    <p:extLst>
      <p:ext uri="{BB962C8B-B14F-4D97-AF65-F5344CB8AC3E}">
        <p14:creationId xmlns:p14="http://schemas.microsoft.com/office/powerpoint/2010/main" val="27006687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D3C648F-B2B7-4601-8E19-B5781ECD49FC}"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a:p>
        </p:txBody>
      </p:sp>
      <p:sp>
        <p:nvSpPr>
          <p:cNvPr id="4" name="3 Marcador de número de diapositiva"/>
          <p:cNvSpPr>
            <a:spLocks noGrp="1"/>
          </p:cNvSpPr>
          <p:nvPr>
            <p:ph type="sldNum" sz="quarter" idx="10"/>
          </p:nvPr>
        </p:nvSpPr>
        <p:spPr/>
        <p:txBody>
          <a:bodyPr/>
          <a:lstStyle/>
          <a:p>
            <a:fld id="{97D8AAFE-5ED2-4470-B115-AC95D36DFF0C}" type="slidenum">
              <a:rPr lang="en-US" smtClean="0"/>
              <a:pPr/>
              <a:t>41</a:t>
            </a:fld>
            <a:endParaRPr lang="en-US"/>
          </a:p>
        </p:txBody>
      </p:sp>
    </p:spTree>
    <p:extLst>
      <p:ext uri="{BB962C8B-B14F-4D97-AF65-F5344CB8AC3E}">
        <p14:creationId xmlns:p14="http://schemas.microsoft.com/office/powerpoint/2010/main" val="105216717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a:p>
        </p:txBody>
      </p:sp>
      <p:sp>
        <p:nvSpPr>
          <p:cNvPr id="4" name="3 Marcador de número de diapositiva"/>
          <p:cNvSpPr>
            <a:spLocks noGrp="1"/>
          </p:cNvSpPr>
          <p:nvPr>
            <p:ph type="sldNum" sz="quarter" idx="10"/>
          </p:nvPr>
        </p:nvSpPr>
        <p:spPr/>
        <p:txBody>
          <a:bodyPr/>
          <a:lstStyle/>
          <a:p>
            <a:fld id="{97D8AAFE-5ED2-4470-B115-AC95D36DFF0C}" type="slidenum">
              <a:rPr lang="en-US" smtClean="0"/>
              <a:pPr/>
              <a:t>42</a:t>
            </a:fld>
            <a:endParaRPr lang="en-US"/>
          </a:p>
        </p:txBody>
      </p:sp>
    </p:spTree>
    <p:extLst>
      <p:ext uri="{BB962C8B-B14F-4D97-AF65-F5344CB8AC3E}">
        <p14:creationId xmlns:p14="http://schemas.microsoft.com/office/powerpoint/2010/main" val="105216717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a:p>
        </p:txBody>
      </p:sp>
      <p:sp>
        <p:nvSpPr>
          <p:cNvPr id="4" name="3 Marcador de número de diapositiva"/>
          <p:cNvSpPr>
            <a:spLocks noGrp="1"/>
          </p:cNvSpPr>
          <p:nvPr>
            <p:ph type="sldNum" sz="quarter" idx="10"/>
          </p:nvPr>
        </p:nvSpPr>
        <p:spPr/>
        <p:txBody>
          <a:bodyPr/>
          <a:lstStyle/>
          <a:p>
            <a:fld id="{97D8AAFE-5ED2-4470-B115-AC95D36DFF0C}" type="slidenum">
              <a:rPr lang="en-US" smtClean="0"/>
              <a:pPr/>
              <a:t>43</a:t>
            </a:fld>
            <a:endParaRPr lang="en-US"/>
          </a:p>
        </p:txBody>
      </p:sp>
    </p:spTree>
    <p:extLst>
      <p:ext uri="{BB962C8B-B14F-4D97-AF65-F5344CB8AC3E}">
        <p14:creationId xmlns:p14="http://schemas.microsoft.com/office/powerpoint/2010/main" val="105216717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a:p>
        </p:txBody>
      </p:sp>
      <p:sp>
        <p:nvSpPr>
          <p:cNvPr id="4" name="3 Marcador de número de diapositiva"/>
          <p:cNvSpPr>
            <a:spLocks noGrp="1"/>
          </p:cNvSpPr>
          <p:nvPr>
            <p:ph type="sldNum" sz="quarter" idx="10"/>
          </p:nvPr>
        </p:nvSpPr>
        <p:spPr/>
        <p:txBody>
          <a:bodyPr/>
          <a:lstStyle/>
          <a:p>
            <a:fld id="{97D8AAFE-5ED2-4470-B115-AC95D36DFF0C}" type="slidenum">
              <a:rPr lang="en-US" smtClean="0"/>
              <a:pPr/>
              <a:t>44</a:t>
            </a:fld>
            <a:endParaRPr lang="en-US"/>
          </a:p>
        </p:txBody>
      </p:sp>
    </p:spTree>
    <p:extLst>
      <p:ext uri="{BB962C8B-B14F-4D97-AF65-F5344CB8AC3E}">
        <p14:creationId xmlns:p14="http://schemas.microsoft.com/office/powerpoint/2010/main" val="146706505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D8AAFE-5ED2-4470-B115-AC95D36DFF0C}" type="slidenum">
              <a:rPr lang="en-US" smtClean="0"/>
              <a:pPr/>
              <a:t>45</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40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ED757D4-83D0-48CF-964A-493CDF625354}" type="slidenum">
              <a:rPr lang="en-US" smtClean="0"/>
              <a:pPr fontAlgn="base">
                <a:spcBef>
                  <a:spcPct val="0"/>
                </a:spcBef>
                <a:spcAft>
                  <a:spcPct val="0"/>
                </a:spcAft>
                <a:defRPr/>
              </a:pPr>
              <a:t>49</a:t>
            </a:fld>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D3C648F-B2B7-4601-8E19-B5781ECD49F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D8AAFE-5ED2-4470-B115-AC95D36DFF0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D8AAFE-5ED2-4470-B115-AC95D36DFF0C}"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D3C648F-B2B7-4601-8E19-B5781ECD49FC}" type="slidenum">
              <a:rPr lang="en-US" smtClean="0"/>
              <a:pPr/>
              <a:t>10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a:p>
        </p:txBody>
      </p:sp>
      <p:sp>
        <p:nvSpPr>
          <p:cNvPr id="4" name="3 Marcador de número de diapositiva"/>
          <p:cNvSpPr>
            <a:spLocks noGrp="1"/>
          </p:cNvSpPr>
          <p:nvPr>
            <p:ph type="sldNum" sz="quarter" idx="10"/>
          </p:nvPr>
        </p:nvSpPr>
        <p:spPr/>
        <p:txBody>
          <a:bodyPr/>
          <a:lstStyle/>
          <a:p>
            <a:fld id="{10E5AD2B-E2A5-4CEE-91C0-6FE32478ECCF}" type="slidenum">
              <a:rPr lang="en-US" smtClean="0"/>
              <a:t>17</a:t>
            </a:fld>
            <a:endParaRPr lang="en-US"/>
          </a:p>
        </p:txBody>
      </p:sp>
    </p:spTree>
    <p:extLst>
      <p:ext uri="{BB962C8B-B14F-4D97-AF65-F5344CB8AC3E}">
        <p14:creationId xmlns:p14="http://schemas.microsoft.com/office/powerpoint/2010/main" val="4106222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a:p>
        </p:txBody>
      </p:sp>
      <p:sp>
        <p:nvSpPr>
          <p:cNvPr id="4" name="3 Marcador de número de diapositiva"/>
          <p:cNvSpPr>
            <a:spLocks noGrp="1"/>
          </p:cNvSpPr>
          <p:nvPr>
            <p:ph type="sldNum" sz="quarter" idx="10"/>
          </p:nvPr>
        </p:nvSpPr>
        <p:spPr/>
        <p:txBody>
          <a:bodyPr/>
          <a:lstStyle/>
          <a:p>
            <a:fld id="{10E5AD2B-E2A5-4CEE-91C0-6FE32478ECCF}" type="slidenum">
              <a:rPr lang="en-US" smtClean="0"/>
              <a:t>18</a:t>
            </a:fld>
            <a:endParaRPr lang="en-US"/>
          </a:p>
        </p:txBody>
      </p:sp>
    </p:spTree>
    <p:extLst>
      <p:ext uri="{BB962C8B-B14F-4D97-AF65-F5344CB8AC3E}">
        <p14:creationId xmlns:p14="http://schemas.microsoft.com/office/powerpoint/2010/main" val="3766933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9DAE10D-D953-46A6-B47A-BEA3F595A3F2}" type="datetimeFigureOut">
              <a:rPr lang="en-US" smtClean="0"/>
              <a:pPr/>
              <a:t>5/25/2015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E456B4-B41F-420F-BA54-679AFFE71CF7}" type="slidenum">
              <a:rPr lang="en-US" smtClean="0"/>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DAE10D-D953-46A6-B47A-BEA3F595A3F2}" type="datetimeFigureOut">
              <a:rPr lang="en-US" smtClean="0"/>
              <a:pPr/>
              <a:t>5/25/2015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E456B4-B41F-420F-BA54-679AFFE71CF7}"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DAE10D-D953-46A6-B47A-BEA3F595A3F2}" type="datetimeFigureOut">
              <a:rPr lang="en-US" smtClean="0"/>
              <a:pPr/>
              <a:t>5/25/2015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E456B4-B41F-420F-BA54-679AFFE71CF7}" type="slidenum">
              <a:rPr lang="en-US" smtClean="0"/>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DAE10D-D953-46A6-B47A-BEA3F595A3F2}" type="datetimeFigureOut">
              <a:rPr lang="en-US" smtClean="0"/>
              <a:pPr/>
              <a:t>5/25/2015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E456B4-B41F-420F-BA54-679AFFE71CF7}" type="slidenum">
              <a:rPr lang="en-US" smtClean="0"/>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DAE10D-D953-46A6-B47A-BEA3F595A3F2}" type="datetimeFigureOut">
              <a:rPr lang="en-US" smtClean="0"/>
              <a:pPr/>
              <a:t>5/25/2015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E456B4-B41F-420F-BA54-679AFFE71CF7}" type="slidenum">
              <a:rPr lang="en-US" smtClean="0"/>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9DAE10D-D953-46A6-B47A-BEA3F595A3F2}" type="datetimeFigureOut">
              <a:rPr lang="en-US" smtClean="0"/>
              <a:pPr/>
              <a:t>5/25/2015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E456B4-B41F-420F-BA54-679AFFE71CF7}" type="slidenum">
              <a:rPr lang="en-US" smtClean="0"/>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9DAE10D-D953-46A6-B47A-BEA3F595A3F2}" type="datetimeFigureOut">
              <a:rPr lang="en-US" smtClean="0"/>
              <a:pPr/>
              <a:t>5/25/2015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E456B4-B41F-420F-BA54-679AFFE71CF7}" type="slidenum">
              <a:rPr lang="en-US" smtClean="0"/>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9DAE10D-D953-46A6-B47A-BEA3F595A3F2}" type="datetimeFigureOut">
              <a:rPr lang="en-US" smtClean="0"/>
              <a:pPr/>
              <a:t>5/25/2015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E456B4-B41F-420F-BA54-679AFFE71CF7}"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DAE10D-D953-46A6-B47A-BEA3F595A3F2}" type="datetimeFigureOut">
              <a:rPr lang="en-US" smtClean="0"/>
              <a:pPr/>
              <a:t>5/25/2015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E456B4-B41F-420F-BA54-679AFFE71CF7}"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DAE10D-D953-46A6-B47A-BEA3F595A3F2}" type="datetimeFigureOut">
              <a:rPr lang="en-US" smtClean="0"/>
              <a:pPr/>
              <a:t>5/25/2015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E456B4-B41F-420F-BA54-679AFFE71CF7}" type="slidenum">
              <a:rPr lang="en-US" smtClean="0"/>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DAE10D-D953-46A6-B47A-BEA3F595A3F2}" type="datetimeFigureOut">
              <a:rPr lang="en-US" smtClean="0"/>
              <a:pPr/>
              <a:t>5/25/2015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E456B4-B41F-420F-BA54-679AFFE71CF7}" type="slidenum">
              <a:rPr lang="en-US" smtClean="0"/>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DAE10D-D953-46A6-B47A-BEA3F595A3F2}" type="datetimeFigureOut">
              <a:rPr lang="en-US" smtClean="0"/>
              <a:pPr/>
              <a:t>5/25/2015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E456B4-B41F-420F-BA54-679AFFE71CF7}" type="slidenum">
              <a:rPr lang="en-US" smtClean="0"/>
              <a:pPr/>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arlos.g8@hotmail.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elfinanciero.com.mx/suplementos/franquicias.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chart" Target="../charts/chart8.xml"/><Relationship Id="rId5" Type="http://schemas.openxmlformats.org/officeDocument/2006/relationships/chart" Target="../charts/chart7.xml"/><Relationship Id="rId4" Type="http://schemas.openxmlformats.org/officeDocument/2006/relationships/chart" Target="../charts/chart6.xml"/></Relationships>
</file>

<file path=ppt/slides/_rels/slide28.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chart" Target="../charts/chart11.xml"/><Relationship Id="rId4" Type="http://schemas.openxmlformats.org/officeDocument/2006/relationships/chart" Target="../charts/chart10.xml"/></Relationships>
</file>

<file path=ppt/slides/_rels/slide29.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chart" Target="../charts/chart13.xml"/></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30.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chart" Target="../charts/chart1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www.elfinanciero.com.mx/suplementos/franquicias.html"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www.inegi.org.mx/sistemas/bie/"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mailto:carlos.g8@hotmail.com"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609600"/>
            <a:ext cx="7720012" cy="5943600"/>
          </a:xfrm>
        </p:spPr>
        <p:txBody>
          <a:bodyPr rtlCol="0">
            <a:normAutofit fontScale="85000" lnSpcReduction="20000"/>
          </a:bodyPr>
          <a:lstStyle/>
          <a:p>
            <a:pPr eaLnBrk="1" fontAlgn="auto" hangingPunct="1">
              <a:spcAft>
                <a:spcPts val="0"/>
              </a:spcAft>
              <a:buFont typeface="Arial" pitchFamily="34" charset="0"/>
              <a:buNone/>
              <a:defRPr/>
            </a:pPr>
            <a:endParaRPr lang="en-US" dirty="0" smtClean="0"/>
          </a:p>
          <a:p>
            <a:pPr eaLnBrk="1" fontAlgn="auto" hangingPunct="1">
              <a:spcAft>
                <a:spcPts val="0"/>
              </a:spcAft>
              <a:defRPr/>
            </a:pPr>
            <a:endParaRPr lang="es-MX" sz="1600" b="1" dirty="0" smtClean="0">
              <a:solidFill>
                <a:schemeClr val="tx1"/>
              </a:solidFill>
              <a:latin typeface="Times New Roman" pitchFamily="18" charset="0"/>
              <a:cs typeface="Times New Roman" pitchFamily="18" charset="0"/>
            </a:endParaRPr>
          </a:p>
          <a:p>
            <a:pPr eaLnBrk="1" fontAlgn="auto" hangingPunct="1">
              <a:spcAft>
                <a:spcPts val="0"/>
              </a:spcAft>
              <a:defRPr/>
            </a:pPr>
            <a:endParaRPr lang="es-MX" sz="1600" b="1" dirty="0">
              <a:solidFill>
                <a:schemeClr val="tx1"/>
              </a:solidFill>
              <a:latin typeface="Times New Roman" pitchFamily="18" charset="0"/>
              <a:cs typeface="Times New Roman" pitchFamily="18" charset="0"/>
            </a:endParaRPr>
          </a:p>
          <a:p>
            <a:pPr eaLnBrk="1" fontAlgn="auto" hangingPunct="1">
              <a:spcAft>
                <a:spcPts val="0"/>
              </a:spcAft>
              <a:defRPr/>
            </a:pPr>
            <a:endParaRPr lang="es-MX" sz="1600" b="1" dirty="0" smtClean="0">
              <a:solidFill>
                <a:schemeClr val="tx1"/>
              </a:solidFill>
              <a:latin typeface="Times New Roman" pitchFamily="18" charset="0"/>
              <a:cs typeface="Times New Roman" pitchFamily="18" charset="0"/>
            </a:endParaRPr>
          </a:p>
          <a:p>
            <a:pPr eaLnBrk="1" fontAlgn="auto" hangingPunct="1">
              <a:spcAft>
                <a:spcPts val="0"/>
              </a:spcAft>
              <a:defRPr/>
            </a:pPr>
            <a:r>
              <a:rPr lang="es-MX" sz="1600" b="1" dirty="0" smtClean="0">
                <a:solidFill>
                  <a:schemeClr val="tx1"/>
                </a:solidFill>
                <a:latin typeface="Times New Roman" pitchFamily="18" charset="0"/>
                <a:cs typeface="Times New Roman" pitchFamily="18" charset="0"/>
              </a:rPr>
              <a:t>6to Congreso Internacional de Comercio Exterior y Aduanas</a:t>
            </a:r>
          </a:p>
          <a:p>
            <a:pPr eaLnBrk="1" fontAlgn="auto" hangingPunct="1">
              <a:spcAft>
                <a:spcPts val="0"/>
              </a:spcAft>
              <a:defRPr/>
            </a:pPr>
            <a:endParaRPr lang="es-MX" sz="1600" b="1" dirty="0">
              <a:solidFill>
                <a:schemeClr val="tx1"/>
              </a:solidFill>
              <a:latin typeface="Times New Roman" pitchFamily="18" charset="0"/>
              <a:cs typeface="Times New Roman" pitchFamily="18" charset="0"/>
            </a:endParaRPr>
          </a:p>
          <a:p>
            <a:pPr eaLnBrk="1" fontAlgn="auto" hangingPunct="1">
              <a:spcAft>
                <a:spcPts val="0"/>
              </a:spcAft>
              <a:defRPr/>
            </a:pPr>
            <a:endParaRPr lang="es-MX" sz="1600" b="1" dirty="0" smtClean="0">
              <a:solidFill>
                <a:schemeClr val="tx1"/>
              </a:solidFill>
              <a:latin typeface="Times New Roman" pitchFamily="18" charset="0"/>
              <a:cs typeface="Times New Roman" pitchFamily="18" charset="0"/>
            </a:endParaRPr>
          </a:p>
          <a:p>
            <a:pPr eaLnBrk="1" fontAlgn="auto" hangingPunct="1">
              <a:spcAft>
                <a:spcPts val="0"/>
              </a:spcAft>
              <a:defRPr/>
            </a:pPr>
            <a:endParaRPr lang="es-MX" sz="1600" b="1" dirty="0">
              <a:solidFill>
                <a:schemeClr val="tx1"/>
              </a:solidFill>
              <a:latin typeface="Times New Roman" pitchFamily="18" charset="0"/>
              <a:cs typeface="Times New Roman" pitchFamily="18" charset="0"/>
            </a:endParaRPr>
          </a:p>
          <a:p>
            <a:pPr eaLnBrk="1" fontAlgn="auto" hangingPunct="1">
              <a:spcAft>
                <a:spcPts val="0"/>
              </a:spcAft>
              <a:defRPr/>
            </a:pPr>
            <a:r>
              <a:rPr lang="es-MX" sz="1600" b="1" dirty="0" smtClean="0">
                <a:solidFill>
                  <a:schemeClr val="tx1"/>
                </a:solidFill>
                <a:latin typeface="Times New Roman" pitchFamily="18" charset="0"/>
                <a:cs typeface="Times New Roman" pitchFamily="18" charset="0"/>
              </a:rPr>
              <a:t>Internacionalización de las </a:t>
            </a:r>
            <a:r>
              <a:rPr lang="es-MX" sz="1600" b="1" dirty="0">
                <a:solidFill>
                  <a:schemeClr val="tx1"/>
                </a:solidFill>
                <a:latin typeface="Times New Roman" pitchFamily="18" charset="0"/>
                <a:cs typeface="Times New Roman" pitchFamily="18" charset="0"/>
              </a:rPr>
              <a:t>F</a:t>
            </a:r>
            <a:r>
              <a:rPr lang="es-MX" sz="1600" b="1" dirty="0" smtClean="0">
                <a:solidFill>
                  <a:schemeClr val="tx1"/>
                </a:solidFill>
                <a:latin typeface="Times New Roman" pitchFamily="18" charset="0"/>
                <a:cs typeface="Times New Roman" pitchFamily="18" charset="0"/>
              </a:rPr>
              <a:t>ranquicias Mexicanas </a:t>
            </a:r>
          </a:p>
          <a:p>
            <a:pPr eaLnBrk="1" fontAlgn="auto" hangingPunct="1">
              <a:spcAft>
                <a:spcPts val="0"/>
              </a:spcAft>
              <a:defRPr/>
            </a:pPr>
            <a:endParaRPr lang="es-MX" sz="1600" b="1" dirty="0" smtClean="0">
              <a:solidFill>
                <a:schemeClr val="tx1"/>
              </a:solidFill>
              <a:latin typeface="Times New Roman" pitchFamily="18" charset="0"/>
              <a:cs typeface="Times New Roman" pitchFamily="18" charset="0"/>
            </a:endParaRPr>
          </a:p>
          <a:p>
            <a:pPr eaLnBrk="1" fontAlgn="auto" hangingPunct="1">
              <a:spcAft>
                <a:spcPts val="0"/>
              </a:spcAft>
              <a:defRPr/>
            </a:pPr>
            <a:endParaRPr lang="es-MX" sz="1600" b="1" dirty="0">
              <a:solidFill>
                <a:schemeClr val="tx1"/>
              </a:solidFill>
              <a:latin typeface="Times New Roman" pitchFamily="18" charset="0"/>
              <a:cs typeface="Times New Roman" pitchFamily="18" charset="0"/>
            </a:endParaRPr>
          </a:p>
          <a:p>
            <a:pPr eaLnBrk="1" fontAlgn="auto" hangingPunct="1">
              <a:spcAft>
                <a:spcPts val="0"/>
              </a:spcAft>
              <a:defRPr/>
            </a:pPr>
            <a:endParaRPr lang="es-MX" sz="1600" b="1" dirty="0" smtClean="0">
              <a:solidFill>
                <a:schemeClr val="tx1"/>
              </a:solidFill>
              <a:latin typeface="Times New Roman" pitchFamily="18" charset="0"/>
              <a:cs typeface="Times New Roman" pitchFamily="18" charset="0"/>
            </a:endParaRPr>
          </a:p>
          <a:p>
            <a:pPr eaLnBrk="1" fontAlgn="auto" hangingPunct="1">
              <a:spcAft>
                <a:spcPts val="0"/>
              </a:spcAft>
              <a:defRPr/>
            </a:pPr>
            <a:endParaRPr lang="es-MX" sz="1600" b="1" dirty="0" smtClean="0">
              <a:solidFill>
                <a:schemeClr val="tx1"/>
              </a:solidFill>
              <a:latin typeface="Times New Roman" pitchFamily="18" charset="0"/>
              <a:cs typeface="Times New Roman" pitchFamily="18" charset="0"/>
            </a:endParaRPr>
          </a:p>
          <a:p>
            <a:pPr eaLnBrk="1" fontAlgn="auto" hangingPunct="1">
              <a:spcAft>
                <a:spcPts val="0"/>
              </a:spcAft>
              <a:defRPr/>
            </a:pPr>
            <a:r>
              <a:rPr lang="es-MX" sz="1600" b="1" dirty="0" smtClean="0">
                <a:solidFill>
                  <a:schemeClr val="tx1"/>
                </a:solidFill>
                <a:latin typeface="Times New Roman" pitchFamily="18" charset="0"/>
                <a:cs typeface="Times New Roman" pitchFamily="18" charset="0"/>
              </a:rPr>
              <a:t> </a:t>
            </a:r>
            <a:r>
              <a:rPr lang="es-MX" sz="1400" b="1" dirty="0" smtClean="0">
                <a:solidFill>
                  <a:schemeClr val="tx1"/>
                </a:solidFill>
                <a:latin typeface="Times New Roman" pitchFamily="18" charset="0"/>
                <a:cs typeface="Times New Roman" pitchFamily="18" charset="0"/>
              </a:rPr>
              <a:t>Presentan</a:t>
            </a:r>
          </a:p>
          <a:p>
            <a:pPr>
              <a:defRPr/>
            </a:pPr>
            <a:r>
              <a:rPr lang="es-MX" sz="1400" b="1" dirty="0">
                <a:solidFill>
                  <a:schemeClr val="tx1"/>
                </a:solidFill>
                <a:latin typeface="Times New Roman" pitchFamily="18" charset="0"/>
                <a:cs typeface="Times New Roman" pitchFamily="18" charset="0"/>
              </a:rPr>
              <a:t>M.C. Carlos Méndez González</a:t>
            </a:r>
          </a:p>
          <a:p>
            <a:pPr eaLnBrk="1" fontAlgn="auto" hangingPunct="1">
              <a:spcAft>
                <a:spcPts val="0"/>
              </a:spcAft>
              <a:defRPr/>
            </a:pPr>
            <a:r>
              <a:rPr lang="es-MX" sz="1400" b="1" dirty="0" smtClean="0">
                <a:solidFill>
                  <a:schemeClr val="tx1"/>
                </a:solidFill>
                <a:latin typeface="Times New Roman" pitchFamily="18" charset="0"/>
                <a:cs typeface="Times New Roman" pitchFamily="18" charset="0"/>
              </a:rPr>
              <a:t>Dra. Martha Beatriz Flores Romero</a:t>
            </a:r>
          </a:p>
          <a:p>
            <a:pPr eaLnBrk="1" fontAlgn="auto" hangingPunct="1">
              <a:spcAft>
                <a:spcPts val="0"/>
              </a:spcAft>
              <a:defRPr/>
            </a:pPr>
            <a:r>
              <a:rPr lang="es-MX" sz="1400" b="1" dirty="0" smtClean="0">
                <a:solidFill>
                  <a:schemeClr val="tx1"/>
                </a:solidFill>
                <a:latin typeface="Times New Roman" pitchFamily="18" charset="0"/>
                <a:cs typeface="Times New Roman" pitchFamily="18" charset="0"/>
              </a:rPr>
              <a:t>Dr. Joel </a:t>
            </a:r>
            <a:r>
              <a:rPr lang="es-MX" sz="1400" b="1" dirty="0" err="1" smtClean="0">
                <a:solidFill>
                  <a:schemeClr val="tx1"/>
                </a:solidFill>
                <a:latin typeface="Times New Roman" pitchFamily="18" charset="0"/>
                <a:cs typeface="Times New Roman" pitchFamily="18" charset="0"/>
              </a:rPr>
              <a:t>Bonales</a:t>
            </a:r>
            <a:r>
              <a:rPr lang="es-MX" sz="1400" b="1" dirty="0" smtClean="0">
                <a:solidFill>
                  <a:schemeClr val="tx1"/>
                </a:solidFill>
                <a:latin typeface="Times New Roman" pitchFamily="18" charset="0"/>
                <a:cs typeface="Times New Roman" pitchFamily="18" charset="0"/>
              </a:rPr>
              <a:t> Valencia</a:t>
            </a:r>
          </a:p>
          <a:p>
            <a:pPr eaLnBrk="1" fontAlgn="auto" hangingPunct="1">
              <a:spcAft>
                <a:spcPts val="0"/>
              </a:spcAft>
              <a:buFont typeface="Arial" pitchFamily="34" charset="0"/>
              <a:buNone/>
              <a:defRPr/>
            </a:pPr>
            <a:endParaRPr lang="es-MX" sz="1400" b="1" dirty="0" smtClean="0">
              <a:solidFill>
                <a:schemeClr val="tx1"/>
              </a:solidFill>
              <a:latin typeface="Times New Roman" pitchFamily="18" charset="0"/>
              <a:cs typeface="Times New Roman" pitchFamily="18" charset="0"/>
            </a:endParaRPr>
          </a:p>
          <a:p>
            <a:pPr eaLnBrk="1" fontAlgn="auto" hangingPunct="1">
              <a:spcAft>
                <a:spcPts val="0"/>
              </a:spcAft>
              <a:buFont typeface="Arial" pitchFamily="34" charset="0"/>
              <a:buNone/>
              <a:defRPr/>
            </a:pPr>
            <a:endParaRPr lang="es-MX" sz="1400" b="1" dirty="0">
              <a:solidFill>
                <a:schemeClr val="tx1"/>
              </a:solidFill>
              <a:latin typeface="Times New Roman" pitchFamily="18" charset="0"/>
              <a:cs typeface="Times New Roman" pitchFamily="18" charset="0"/>
            </a:endParaRPr>
          </a:p>
          <a:p>
            <a:pPr eaLnBrk="1" fontAlgn="auto" hangingPunct="1">
              <a:spcAft>
                <a:spcPts val="0"/>
              </a:spcAft>
              <a:buFont typeface="Arial" pitchFamily="34" charset="0"/>
              <a:buNone/>
              <a:defRPr/>
            </a:pPr>
            <a:endParaRPr lang="es-MX" sz="1400" b="1" dirty="0" smtClean="0">
              <a:solidFill>
                <a:schemeClr val="tx1"/>
              </a:solidFill>
              <a:latin typeface="Times New Roman" pitchFamily="18" charset="0"/>
              <a:cs typeface="Times New Roman" pitchFamily="18" charset="0"/>
            </a:endParaRPr>
          </a:p>
          <a:p>
            <a:pPr algn="r" eaLnBrk="1" fontAlgn="auto" hangingPunct="1">
              <a:spcAft>
                <a:spcPts val="0"/>
              </a:spcAft>
              <a:buFont typeface="Arial" pitchFamily="34" charset="0"/>
              <a:buNone/>
              <a:defRPr/>
            </a:pPr>
            <a:endParaRPr lang="es-MX" sz="1400" b="1" dirty="0">
              <a:solidFill>
                <a:schemeClr val="tx1"/>
              </a:solidFill>
              <a:latin typeface="Times New Roman" pitchFamily="18" charset="0"/>
              <a:cs typeface="Times New Roman" pitchFamily="18" charset="0"/>
            </a:endParaRPr>
          </a:p>
          <a:p>
            <a:pPr algn="r" eaLnBrk="1" fontAlgn="auto" hangingPunct="1">
              <a:spcAft>
                <a:spcPts val="0"/>
              </a:spcAft>
              <a:buFont typeface="Arial" pitchFamily="34" charset="0"/>
              <a:buNone/>
              <a:defRPr/>
            </a:pPr>
            <a:endParaRPr lang="es-MX" sz="1400" b="1" dirty="0" smtClean="0">
              <a:solidFill>
                <a:schemeClr val="tx1"/>
              </a:solidFill>
              <a:latin typeface="Times New Roman" pitchFamily="18" charset="0"/>
              <a:cs typeface="Times New Roman" pitchFamily="18" charset="0"/>
            </a:endParaRPr>
          </a:p>
          <a:p>
            <a:pPr algn="r" eaLnBrk="1" fontAlgn="auto" hangingPunct="1">
              <a:spcAft>
                <a:spcPts val="0"/>
              </a:spcAft>
              <a:buFont typeface="Arial" pitchFamily="34" charset="0"/>
              <a:buNone/>
              <a:defRPr/>
            </a:pPr>
            <a:r>
              <a:rPr lang="es-MX" sz="1400" b="1" dirty="0" smtClean="0">
                <a:solidFill>
                  <a:schemeClr val="tx1"/>
                </a:solidFill>
                <a:latin typeface="Times New Roman" pitchFamily="18" charset="0"/>
                <a:cs typeface="Times New Roman" pitchFamily="18" charset="0"/>
              </a:rPr>
              <a:t>Contacto</a:t>
            </a:r>
          </a:p>
          <a:p>
            <a:pPr algn="r" eaLnBrk="1" fontAlgn="auto" hangingPunct="1">
              <a:spcAft>
                <a:spcPts val="0"/>
              </a:spcAft>
              <a:buFont typeface="Arial" pitchFamily="34" charset="0"/>
              <a:buNone/>
              <a:defRPr/>
            </a:pPr>
            <a:r>
              <a:rPr lang="es-MX" sz="1400" b="1" dirty="0" smtClean="0">
                <a:solidFill>
                  <a:schemeClr val="tx1"/>
                </a:solidFill>
                <a:latin typeface="Times New Roman" pitchFamily="18" charset="0"/>
                <a:cs typeface="Times New Roman" pitchFamily="18" charset="0"/>
                <a:hlinkClick r:id="rId3"/>
              </a:rPr>
              <a:t>carlos.g8@hotmail.com</a:t>
            </a:r>
            <a:r>
              <a:rPr lang="es-MX" sz="1400" b="1" dirty="0" smtClean="0">
                <a:solidFill>
                  <a:schemeClr val="tx1"/>
                </a:solidFill>
                <a:latin typeface="Times New Roman" pitchFamily="18" charset="0"/>
                <a:cs typeface="Times New Roman" pitchFamily="18" charset="0"/>
              </a:rPr>
              <a:t> </a:t>
            </a:r>
          </a:p>
          <a:p>
            <a:pPr eaLnBrk="1" fontAlgn="auto" hangingPunct="1">
              <a:spcAft>
                <a:spcPts val="0"/>
              </a:spcAft>
              <a:buFont typeface="Arial" pitchFamily="34" charset="0"/>
              <a:buNone/>
              <a:defRPr/>
            </a:pPr>
            <a:endParaRPr lang="es-MX" sz="1400" b="1" dirty="0" smtClean="0">
              <a:solidFill>
                <a:schemeClr val="tx1"/>
              </a:solidFill>
              <a:latin typeface="Times New Roman" pitchFamily="18" charset="0"/>
              <a:cs typeface="Times New Roman" pitchFamily="18" charset="0"/>
            </a:endParaRPr>
          </a:p>
          <a:p>
            <a:pPr eaLnBrk="1" fontAlgn="auto" hangingPunct="1">
              <a:spcAft>
                <a:spcPts val="0"/>
              </a:spcAft>
              <a:buFont typeface="Arial" pitchFamily="34" charset="0"/>
              <a:buNone/>
              <a:defRPr/>
            </a:pPr>
            <a:endParaRPr lang="es-MX" sz="1400" b="1" dirty="0" smtClean="0">
              <a:solidFill>
                <a:schemeClr val="tx1"/>
              </a:solidFill>
              <a:latin typeface="Times New Roman" pitchFamily="18" charset="0"/>
              <a:cs typeface="Times New Roman" pitchFamily="18" charset="0"/>
            </a:endParaRPr>
          </a:p>
          <a:p>
            <a:pPr eaLnBrk="1" fontAlgn="auto" hangingPunct="1">
              <a:spcAft>
                <a:spcPts val="0"/>
              </a:spcAft>
              <a:buFont typeface="Arial" pitchFamily="34" charset="0"/>
              <a:buNone/>
              <a:defRPr/>
            </a:pPr>
            <a:endParaRPr lang="es-MX" sz="1400" b="1" dirty="0">
              <a:solidFill>
                <a:schemeClr val="tx1"/>
              </a:solidFill>
              <a:latin typeface="Times New Roman" pitchFamily="18" charset="0"/>
              <a:cs typeface="Times New Roman" pitchFamily="18" charset="0"/>
            </a:endParaRPr>
          </a:p>
          <a:p>
            <a:pPr eaLnBrk="1" fontAlgn="auto" hangingPunct="1">
              <a:spcAft>
                <a:spcPts val="0"/>
              </a:spcAft>
              <a:buFont typeface="Arial" pitchFamily="34" charset="0"/>
              <a:buNone/>
              <a:defRPr/>
            </a:pPr>
            <a:r>
              <a:rPr lang="es-MX" sz="1400" b="1" dirty="0" smtClean="0">
                <a:solidFill>
                  <a:schemeClr val="tx1"/>
                </a:solidFill>
                <a:latin typeface="Times New Roman" pitchFamily="18" charset="0"/>
                <a:cs typeface="Times New Roman" pitchFamily="18" charset="0"/>
              </a:rPr>
              <a:t> </a:t>
            </a:r>
            <a:endParaRPr lang="en-US" sz="1400" b="1" dirty="0" smtClean="0">
              <a:solidFill>
                <a:schemeClr val="tx1"/>
              </a:solidFill>
              <a:latin typeface="Times New Roman" pitchFamily="18" charset="0"/>
              <a:cs typeface="Times New Roman" pitchFamily="18" charset="0"/>
            </a:endParaRPr>
          </a:p>
          <a:p>
            <a:pPr algn="r" eaLnBrk="1" fontAlgn="auto" hangingPunct="1">
              <a:spcAft>
                <a:spcPts val="0"/>
              </a:spcAft>
              <a:buFont typeface="Arial" pitchFamily="34" charset="0"/>
              <a:buNone/>
              <a:defRPr/>
            </a:pPr>
            <a:r>
              <a:rPr lang="es-MX" sz="1400" b="1" dirty="0" smtClean="0">
                <a:solidFill>
                  <a:schemeClr val="tx1"/>
                </a:solidFill>
                <a:latin typeface="Times New Roman" pitchFamily="18" charset="0"/>
                <a:cs typeface="Times New Roman" pitchFamily="18" charset="0"/>
              </a:rPr>
              <a:t>Manzanillo, Colima, México. 25 de Mayo de 2015.</a:t>
            </a:r>
            <a:endParaRPr lang="en-US" sz="1400" b="1" dirty="0" smtClean="0">
              <a:solidFill>
                <a:schemeClr val="tx1"/>
              </a:solidFill>
              <a:latin typeface="Times New Roman" pitchFamily="18" charset="0"/>
              <a:cs typeface="Times New Roman" pitchFamily="18" charset="0"/>
            </a:endParaRPr>
          </a:p>
          <a:p>
            <a:pPr eaLnBrk="1" fontAlgn="auto" hangingPunct="1">
              <a:spcAft>
                <a:spcPts val="0"/>
              </a:spcAft>
              <a:buFont typeface="Arial" pitchFamily="34" charset="0"/>
              <a:buNone/>
              <a:defRPr/>
            </a:pPr>
            <a:endParaRPr lang="en-US" sz="2900" dirty="0">
              <a:latin typeface="Times New Roman" pitchFamily="18" charset="0"/>
              <a:cs typeface="Times New Roman" pitchFamily="18" charset="0"/>
            </a:endParaRPr>
          </a:p>
        </p:txBody>
      </p:sp>
      <p:pic>
        <p:nvPicPr>
          <p:cNvPr id="5" name="Picture 3"/>
          <p:cNvPicPr>
            <a:picLocks noChangeAspect="1" noChangeArrowheads="1"/>
          </p:cNvPicPr>
          <p:nvPr/>
        </p:nvPicPr>
        <p:blipFill>
          <a:blip r:embed="rId4" cstate="print"/>
          <a:srcRect/>
          <a:stretch>
            <a:fillRect/>
          </a:stretch>
        </p:blipFill>
        <p:spPr bwMode="auto">
          <a:xfrm>
            <a:off x="6913659" y="0"/>
            <a:ext cx="2230341" cy="1371600"/>
          </a:xfrm>
          <a:prstGeom prst="rect">
            <a:avLst/>
          </a:prstGeom>
          <a:noFill/>
          <a:ln w="9525">
            <a:noFill/>
            <a:miter lim="800000"/>
            <a:headEnd/>
            <a:tailEnd/>
          </a:ln>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20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8" end="8"/>
                                            </p:txEl>
                                          </p:spTgt>
                                        </p:tgtEl>
                                        <p:attrNameLst>
                                          <p:attrName>style.visibility</p:attrName>
                                        </p:attrNameLst>
                                      </p:cBhvr>
                                      <p:to>
                                        <p:strVal val="visible"/>
                                      </p:to>
                                    </p:set>
                                    <p:animEffect transition="in" filter="fade">
                                      <p:cBhvr>
                                        <p:cTn id="12" dur="2000"/>
                                        <p:tgtEl>
                                          <p:spTgt spid="3">
                                            <p:txEl>
                                              <p:pRg st="8" end="8"/>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13" end="13"/>
                                            </p:txEl>
                                          </p:spTgt>
                                        </p:tgtEl>
                                        <p:attrNameLst>
                                          <p:attrName>style.visibility</p:attrName>
                                        </p:attrNameLst>
                                      </p:cBhvr>
                                      <p:to>
                                        <p:strVal val="visible"/>
                                      </p:to>
                                    </p:set>
                                    <p:animEffect transition="in" filter="fade">
                                      <p:cBhvr>
                                        <p:cTn id="15" dur="2000"/>
                                        <p:tgtEl>
                                          <p:spTgt spid="3">
                                            <p:txEl>
                                              <p:pRg st="13" end="1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14" end="14"/>
                                            </p:txEl>
                                          </p:spTgt>
                                        </p:tgtEl>
                                        <p:attrNameLst>
                                          <p:attrName>style.visibility</p:attrName>
                                        </p:attrNameLst>
                                      </p:cBhvr>
                                      <p:to>
                                        <p:strVal val="visible"/>
                                      </p:to>
                                    </p:set>
                                    <p:animEffect transition="in" filter="fade">
                                      <p:cBhvr>
                                        <p:cTn id="18" dur="2000"/>
                                        <p:tgtEl>
                                          <p:spTgt spid="3">
                                            <p:txEl>
                                              <p:pRg st="14" end="14"/>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15" end="15"/>
                                            </p:txEl>
                                          </p:spTgt>
                                        </p:tgtEl>
                                        <p:attrNameLst>
                                          <p:attrName>style.visibility</p:attrName>
                                        </p:attrNameLst>
                                      </p:cBhvr>
                                      <p:to>
                                        <p:strVal val="visible"/>
                                      </p:to>
                                    </p:set>
                                    <p:animEffect transition="in" filter="fade">
                                      <p:cBhvr>
                                        <p:cTn id="21" dur="2000"/>
                                        <p:tgtEl>
                                          <p:spTgt spid="3">
                                            <p:txEl>
                                              <p:pRg st="15" end="15"/>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16" end="16"/>
                                            </p:txEl>
                                          </p:spTgt>
                                        </p:tgtEl>
                                        <p:attrNameLst>
                                          <p:attrName>style.visibility</p:attrName>
                                        </p:attrNameLst>
                                      </p:cBhvr>
                                      <p:to>
                                        <p:strVal val="visible"/>
                                      </p:to>
                                    </p:set>
                                    <p:animEffect transition="in" filter="fade">
                                      <p:cBhvr>
                                        <p:cTn id="24" dur="2000"/>
                                        <p:tgtEl>
                                          <p:spTgt spid="3">
                                            <p:txEl>
                                              <p:pRg st="16" end="16"/>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22" end="22"/>
                                            </p:txEl>
                                          </p:spTgt>
                                        </p:tgtEl>
                                        <p:attrNameLst>
                                          <p:attrName>style.visibility</p:attrName>
                                        </p:attrNameLst>
                                      </p:cBhvr>
                                      <p:to>
                                        <p:strVal val="visible"/>
                                      </p:to>
                                    </p:set>
                                    <p:animEffect transition="in" filter="fade">
                                      <p:cBhvr>
                                        <p:cTn id="27" dur="2000"/>
                                        <p:tgtEl>
                                          <p:spTgt spid="3">
                                            <p:txEl>
                                              <p:pRg st="22" end="22"/>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23" end="23"/>
                                            </p:txEl>
                                          </p:spTgt>
                                        </p:tgtEl>
                                        <p:attrNameLst>
                                          <p:attrName>style.visibility</p:attrName>
                                        </p:attrNameLst>
                                      </p:cBhvr>
                                      <p:to>
                                        <p:strVal val="visible"/>
                                      </p:to>
                                    </p:set>
                                    <p:animEffect transition="in" filter="fade">
                                      <p:cBhvr>
                                        <p:cTn id="30" dur="2000"/>
                                        <p:tgtEl>
                                          <p:spTgt spid="3">
                                            <p:txEl>
                                              <p:pRg st="23" end="23"/>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xEl>
                                              <p:pRg st="27" end="27"/>
                                            </p:txEl>
                                          </p:spTgt>
                                        </p:tgtEl>
                                        <p:attrNameLst>
                                          <p:attrName>style.visibility</p:attrName>
                                        </p:attrNameLst>
                                      </p:cBhvr>
                                      <p:to>
                                        <p:strVal val="visible"/>
                                      </p:to>
                                    </p:set>
                                    <p:animEffect transition="in" filter="fade">
                                      <p:cBhvr>
                                        <p:cTn id="33" dur="2000"/>
                                        <p:tgtEl>
                                          <p:spTgt spid="3">
                                            <p:txEl>
                                              <p:pRg st="27" end="27"/>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
                                            <p:txEl>
                                              <p:pRg st="28" end="28"/>
                                            </p:txEl>
                                          </p:spTgt>
                                        </p:tgtEl>
                                        <p:attrNameLst>
                                          <p:attrName>style.visibility</p:attrName>
                                        </p:attrNameLst>
                                      </p:cBhvr>
                                      <p:to>
                                        <p:strVal val="visible"/>
                                      </p:to>
                                    </p:set>
                                    <p:animEffect transition="in" filter="fade">
                                      <p:cBhvr>
                                        <p:cTn id="36" dur="2000"/>
                                        <p:tgtEl>
                                          <p:spTgt spid="3">
                                            <p:txEl>
                                              <p:pRg st="28" end="2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ight Arrow 7"/>
          <p:cNvSpPr/>
          <p:nvPr/>
        </p:nvSpPr>
        <p:spPr>
          <a:xfrm>
            <a:off x="0" y="2921293"/>
            <a:ext cx="5181600" cy="1167814"/>
          </a:xfrm>
          <a:prstGeom prst="rightArrow">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s-MX" b="1" dirty="0" smtClean="0">
                <a:latin typeface="Times New Roman" panose="02020603050405020304" pitchFamily="18" charset="0"/>
                <a:cs typeface="Times New Roman" panose="02020603050405020304" pitchFamily="18" charset="0"/>
              </a:rPr>
              <a:t>TECNOLOGIA</a:t>
            </a:r>
            <a:endParaRPr lang="en-US" b="1" dirty="0">
              <a:latin typeface="Times New Roman" panose="02020603050405020304" pitchFamily="18" charset="0"/>
              <a:cs typeface="Times New Roman" panose="02020603050405020304" pitchFamily="18" charset="0"/>
            </a:endParaRPr>
          </a:p>
        </p:txBody>
      </p:sp>
      <p:sp>
        <p:nvSpPr>
          <p:cNvPr id="9" name="Right Arrow 8"/>
          <p:cNvSpPr/>
          <p:nvPr/>
        </p:nvSpPr>
        <p:spPr>
          <a:xfrm>
            <a:off x="0" y="5587414"/>
            <a:ext cx="5181600" cy="1167814"/>
          </a:xfrm>
          <a:prstGeom prst="rightArrow">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s-MX" b="1" dirty="0" smtClean="0">
                <a:latin typeface="Times New Roman" panose="02020603050405020304" pitchFamily="18" charset="0"/>
                <a:cs typeface="Times New Roman" panose="02020603050405020304" pitchFamily="18" charset="0"/>
              </a:rPr>
              <a:t>ENTORNO SOCIO-CULTURAL</a:t>
            </a:r>
            <a:endParaRPr lang="en-US" b="1" dirty="0">
              <a:latin typeface="Times New Roman" panose="02020603050405020304" pitchFamily="18" charset="0"/>
              <a:cs typeface="Times New Roman" panose="02020603050405020304" pitchFamily="18" charset="0"/>
            </a:endParaRPr>
          </a:p>
        </p:txBody>
      </p:sp>
      <p:sp>
        <p:nvSpPr>
          <p:cNvPr id="10" name="Right Arrow 9"/>
          <p:cNvSpPr/>
          <p:nvPr/>
        </p:nvSpPr>
        <p:spPr>
          <a:xfrm>
            <a:off x="-18197" y="4215814"/>
            <a:ext cx="5181600" cy="1167814"/>
          </a:xfrm>
          <a:prstGeom prst="rightArrow">
            <a:avLst/>
          </a:prstGeom>
        </p:spPr>
        <p:style>
          <a:lnRef idx="3">
            <a:schemeClr val="lt1"/>
          </a:lnRef>
          <a:fillRef idx="1">
            <a:schemeClr val="dk1"/>
          </a:fillRef>
          <a:effectRef idx="1">
            <a:schemeClr val="dk1"/>
          </a:effectRef>
          <a:fontRef idx="minor">
            <a:schemeClr val="lt1"/>
          </a:fontRef>
        </p:style>
        <p:txBody>
          <a:bodyPr rtlCol="0" anchor="ctr"/>
          <a:lstStyle/>
          <a:p>
            <a:pPr algn="ctr"/>
            <a:r>
              <a:rPr lang="es-MX" b="1" dirty="0" smtClean="0">
                <a:latin typeface="Times New Roman" panose="02020603050405020304" pitchFamily="18" charset="0"/>
                <a:cs typeface="Times New Roman" panose="02020603050405020304" pitchFamily="18" charset="0"/>
              </a:rPr>
              <a:t>ENTORNO POLÍTICO</a:t>
            </a:r>
            <a:endParaRPr lang="en-US" b="1" dirty="0">
              <a:latin typeface="Times New Roman" panose="02020603050405020304" pitchFamily="18" charset="0"/>
              <a:cs typeface="Times New Roman" panose="02020603050405020304" pitchFamily="18" charset="0"/>
            </a:endParaRPr>
          </a:p>
        </p:txBody>
      </p:sp>
      <p:sp>
        <p:nvSpPr>
          <p:cNvPr id="11" name="Right Arrow 10"/>
          <p:cNvSpPr/>
          <p:nvPr/>
        </p:nvSpPr>
        <p:spPr>
          <a:xfrm>
            <a:off x="0" y="1676400"/>
            <a:ext cx="5181600" cy="1167814"/>
          </a:xfrm>
          <a:prstGeom prst="rightArrow">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s-MX" b="1" dirty="0" smtClean="0">
                <a:latin typeface="Times New Roman" panose="02020603050405020304" pitchFamily="18" charset="0"/>
                <a:cs typeface="Times New Roman" panose="02020603050405020304" pitchFamily="18" charset="0"/>
              </a:rPr>
              <a:t>ENTORNO ECONÓMICO</a:t>
            </a:r>
            <a:endParaRPr lang="en-US" b="1" dirty="0">
              <a:latin typeface="Times New Roman" panose="02020603050405020304" pitchFamily="18" charset="0"/>
              <a:cs typeface="Times New Roman" panose="02020603050405020304" pitchFamily="18" charset="0"/>
            </a:endParaRPr>
          </a:p>
        </p:txBody>
      </p:sp>
      <p:sp>
        <p:nvSpPr>
          <p:cNvPr id="12" name="Right Arrow 11"/>
          <p:cNvSpPr/>
          <p:nvPr/>
        </p:nvSpPr>
        <p:spPr>
          <a:xfrm>
            <a:off x="0" y="304800"/>
            <a:ext cx="5181600" cy="1167814"/>
          </a:xfrm>
          <a:prstGeom prst="rightArrow">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s-MX" b="1" dirty="0" smtClean="0">
                <a:latin typeface="Times New Roman" panose="02020603050405020304" pitchFamily="18" charset="0"/>
                <a:cs typeface="Times New Roman" panose="02020603050405020304" pitchFamily="18" charset="0"/>
              </a:rPr>
              <a:t>DESEMPEÑO DE LA FIRMA</a:t>
            </a:r>
            <a:endParaRPr lang="en-US" b="1" dirty="0">
              <a:latin typeface="Times New Roman" panose="02020603050405020304" pitchFamily="18" charset="0"/>
              <a:cs typeface="Times New Roman" panose="02020603050405020304" pitchFamily="18" charset="0"/>
            </a:endParaRPr>
          </a:p>
        </p:txBody>
      </p:sp>
      <p:sp>
        <p:nvSpPr>
          <p:cNvPr id="14" name="Oval 13"/>
          <p:cNvSpPr/>
          <p:nvPr/>
        </p:nvSpPr>
        <p:spPr>
          <a:xfrm>
            <a:off x="5334000" y="609600"/>
            <a:ext cx="3810000" cy="579120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s-MX" sz="1500" b="1" dirty="0" smtClean="0">
                <a:latin typeface="Times New Roman" panose="02020603050405020304" pitchFamily="18" charset="0"/>
                <a:cs typeface="Times New Roman" panose="02020603050405020304" pitchFamily="18" charset="0"/>
              </a:rPr>
              <a:t>INTERNACIONALIZACIÓN DE LA FIRMA (Franquicia)</a:t>
            </a:r>
            <a:endParaRPr lang="en-US" sz="1500" b="1" dirty="0">
              <a:latin typeface="Times New Roman" panose="02020603050405020304" pitchFamily="18" charset="0"/>
              <a:cs typeface="Times New Roman" panose="02020603050405020304" pitchFamily="18" charset="0"/>
            </a:endParaRPr>
          </a:p>
        </p:txBody>
      </p:sp>
      <p:sp>
        <p:nvSpPr>
          <p:cNvPr id="15" name="TextBox 14"/>
          <p:cNvSpPr txBox="1"/>
          <p:nvPr/>
        </p:nvSpPr>
        <p:spPr>
          <a:xfrm>
            <a:off x="457200" y="0"/>
            <a:ext cx="3657600" cy="369332"/>
          </a:xfrm>
          <a:prstGeom prst="rect">
            <a:avLst/>
          </a:prstGeom>
          <a:noFill/>
        </p:spPr>
        <p:txBody>
          <a:bodyPr wrap="square" rtlCol="0">
            <a:spAutoFit/>
          </a:bodyPr>
          <a:lstStyle/>
          <a:p>
            <a:r>
              <a:rPr lang="es-MX" dirty="0" smtClean="0"/>
              <a:t>       </a:t>
            </a:r>
            <a:r>
              <a:rPr lang="es-MX" sz="1600" b="1" dirty="0" smtClean="0">
                <a:latin typeface="Times New Roman" panose="02020603050405020304" pitchFamily="18" charset="0"/>
                <a:cs typeface="Times New Roman" panose="02020603050405020304" pitchFamily="18" charset="0"/>
              </a:rPr>
              <a:t>VARIABLES INDEPENDIENTES</a:t>
            </a:r>
            <a:endParaRPr lang="en-US" sz="1600" b="1" dirty="0">
              <a:latin typeface="Times New Roman" panose="02020603050405020304" pitchFamily="18" charset="0"/>
              <a:cs typeface="Times New Roman" panose="02020603050405020304" pitchFamily="18" charset="0"/>
            </a:endParaRPr>
          </a:p>
        </p:txBody>
      </p:sp>
      <p:sp>
        <p:nvSpPr>
          <p:cNvPr id="16" name="TextBox 15"/>
          <p:cNvSpPr txBox="1"/>
          <p:nvPr/>
        </p:nvSpPr>
        <p:spPr>
          <a:xfrm>
            <a:off x="5791200" y="0"/>
            <a:ext cx="3352800" cy="381000"/>
          </a:xfrm>
          <a:prstGeom prst="rect">
            <a:avLst/>
          </a:prstGeom>
          <a:noFill/>
        </p:spPr>
        <p:txBody>
          <a:bodyPr wrap="square" rtlCol="0">
            <a:spAutoFit/>
          </a:bodyPr>
          <a:lstStyle/>
          <a:p>
            <a:r>
              <a:rPr lang="es-MX" dirty="0" smtClean="0"/>
              <a:t>    </a:t>
            </a:r>
            <a:r>
              <a:rPr lang="es-MX" b="1" dirty="0" smtClean="0">
                <a:latin typeface="Times New Roman" panose="02020603050405020304" pitchFamily="18" charset="0"/>
                <a:cs typeface="Times New Roman" panose="02020603050405020304" pitchFamily="18" charset="0"/>
              </a:rPr>
              <a:t>VARIABLE DEPENDIENTE</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40592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15962"/>
          </a:xfrm>
        </p:spPr>
        <p:txBody>
          <a:bodyPr>
            <a:normAutofit/>
          </a:bodyPr>
          <a:lstStyle/>
          <a:p>
            <a:r>
              <a:rPr lang="es-MX" sz="3200" dirty="0" smtClean="0">
                <a:latin typeface="Times New Roman" panose="02020603050405020304" pitchFamily="18" charset="0"/>
                <a:cs typeface="Times New Roman" panose="02020603050405020304" pitchFamily="18" charset="0"/>
              </a:rPr>
              <a:t>Metodología</a:t>
            </a:r>
            <a:endParaRPr lang="en-US" sz="3200" dirty="0">
              <a:latin typeface="Times New Roman" panose="02020603050405020304" pitchFamily="18" charset="0"/>
              <a:cs typeface="Times New Roman" panose="02020603050405020304" pitchFamily="18" charset="0"/>
            </a:endParaRPr>
          </a:p>
        </p:txBody>
      </p:sp>
      <p:sp>
        <p:nvSpPr>
          <p:cNvPr id="3" name="2 Marcador de contenido"/>
          <p:cNvSpPr>
            <a:spLocks noGrp="1"/>
          </p:cNvSpPr>
          <p:nvPr>
            <p:ph idx="1"/>
          </p:nvPr>
        </p:nvSpPr>
        <p:spPr>
          <a:xfrm>
            <a:off x="457200" y="1447800"/>
            <a:ext cx="8229600" cy="4678363"/>
          </a:xfrm>
        </p:spPr>
        <p:txBody>
          <a:bodyPr>
            <a:normAutofit fontScale="62500" lnSpcReduction="20000"/>
          </a:bodyPr>
          <a:lstStyle/>
          <a:p>
            <a:pPr marL="0" indent="0" algn="just">
              <a:lnSpc>
                <a:spcPct val="170000"/>
              </a:lnSpc>
              <a:buNone/>
            </a:pPr>
            <a:r>
              <a:rPr lang="es-MX" dirty="0">
                <a:latin typeface="Times New Roman" panose="02020603050405020304" pitchFamily="18" charset="0"/>
                <a:cs typeface="Times New Roman" panose="02020603050405020304" pitchFamily="18" charset="0"/>
              </a:rPr>
              <a:t>Las fuentes de información de esta investigación son </a:t>
            </a:r>
            <a:r>
              <a:rPr lang="es-MX" dirty="0" smtClean="0">
                <a:latin typeface="Times New Roman" panose="02020603050405020304" pitchFamily="18" charset="0"/>
                <a:cs typeface="Times New Roman" panose="02020603050405020304" pitchFamily="18" charset="0"/>
              </a:rPr>
              <a:t>mixtas </a:t>
            </a:r>
            <a:r>
              <a:rPr lang="es-MX" dirty="0">
                <a:latin typeface="Times New Roman" panose="02020603050405020304" pitchFamily="18" charset="0"/>
                <a:cs typeface="Times New Roman" panose="02020603050405020304" pitchFamily="18" charset="0"/>
              </a:rPr>
              <a:t>ya que se </a:t>
            </a:r>
            <a:r>
              <a:rPr lang="es-MX" dirty="0" smtClean="0">
                <a:latin typeface="Times New Roman" panose="02020603050405020304" pitchFamily="18" charset="0"/>
                <a:cs typeface="Times New Roman" panose="02020603050405020304" pitchFamily="18" charset="0"/>
              </a:rPr>
              <a:t>aplicó </a:t>
            </a:r>
            <a:r>
              <a:rPr lang="es-MX" dirty="0">
                <a:latin typeface="Times New Roman" panose="02020603050405020304" pitchFamily="18" charset="0"/>
                <a:cs typeface="Times New Roman" panose="02020603050405020304" pitchFamily="18" charset="0"/>
              </a:rPr>
              <a:t>una encuesta a una muestra de veinte franquicias mexicanas mediante el método del K-</a:t>
            </a:r>
            <a:r>
              <a:rPr lang="es-MX" dirty="0" err="1">
                <a:latin typeface="Times New Roman" panose="02020603050405020304" pitchFamily="18" charset="0"/>
                <a:cs typeface="Times New Roman" panose="02020603050405020304" pitchFamily="18" charset="0"/>
              </a:rPr>
              <a:t>ésimo</a:t>
            </a:r>
            <a:r>
              <a:rPr lang="es-MX" dirty="0">
                <a:latin typeface="Times New Roman" panose="02020603050405020304" pitchFamily="18" charset="0"/>
                <a:cs typeface="Times New Roman" panose="02020603050405020304" pitchFamily="18" charset="0"/>
              </a:rPr>
              <a:t>, </a:t>
            </a:r>
            <a:r>
              <a:rPr lang="es-MX" dirty="0">
                <a:latin typeface="Times New Roman" panose="02020603050405020304" pitchFamily="18" charset="0"/>
                <a:cs typeface="Times New Roman" panose="02020603050405020304" pitchFamily="18" charset="0"/>
              </a:rPr>
              <a:t>y </a:t>
            </a:r>
            <a:r>
              <a:rPr lang="es-MX" dirty="0" smtClean="0">
                <a:latin typeface="Times New Roman" panose="02020603050405020304" pitchFamily="18" charset="0"/>
                <a:cs typeface="Times New Roman" panose="02020603050405020304" pitchFamily="18" charset="0"/>
              </a:rPr>
              <a:t>se obtuvo </a:t>
            </a:r>
            <a:r>
              <a:rPr lang="es-MX" dirty="0">
                <a:latin typeface="Times New Roman" panose="02020603050405020304" pitchFamily="18" charset="0"/>
                <a:cs typeface="Times New Roman" panose="02020603050405020304" pitchFamily="18" charset="0"/>
              </a:rPr>
              <a:t>información de fuentes secundarias </a:t>
            </a:r>
            <a:r>
              <a:rPr lang="es-MX" dirty="0" smtClean="0">
                <a:latin typeface="Times New Roman" panose="02020603050405020304" pitchFamily="18" charset="0"/>
                <a:cs typeface="Times New Roman" panose="02020603050405020304" pitchFamily="18" charset="0"/>
              </a:rPr>
              <a:t>de esa muestra con </a:t>
            </a:r>
            <a:r>
              <a:rPr lang="es-MX" dirty="0">
                <a:latin typeface="Times New Roman" panose="02020603050405020304" pitchFamily="18" charset="0"/>
                <a:cs typeface="Times New Roman" panose="02020603050405020304" pitchFamily="18" charset="0"/>
              </a:rPr>
              <a:t>la cual se efectuaron estadísticas </a:t>
            </a:r>
            <a:r>
              <a:rPr lang="es-MX" dirty="0" smtClean="0">
                <a:latin typeface="Times New Roman" panose="02020603050405020304" pitchFamily="18" charset="0"/>
                <a:cs typeface="Times New Roman" panose="02020603050405020304" pitchFamily="18" charset="0"/>
              </a:rPr>
              <a:t>descriptivas. </a:t>
            </a:r>
            <a:r>
              <a:rPr lang="es-MX" dirty="0">
                <a:latin typeface="Times New Roman" panose="02020603050405020304" pitchFamily="18" charset="0"/>
                <a:cs typeface="Times New Roman" panose="02020603050405020304" pitchFamily="18" charset="0"/>
              </a:rPr>
              <a:t>E</a:t>
            </a:r>
            <a:r>
              <a:rPr lang="es-MX" dirty="0" smtClean="0">
                <a:latin typeface="Times New Roman" panose="02020603050405020304" pitchFamily="18" charset="0"/>
                <a:cs typeface="Times New Roman" panose="02020603050405020304" pitchFamily="18" charset="0"/>
              </a:rPr>
              <a:t>l </a:t>
            </a:r>
            <a:r>
              <a:rPr lang="es-MX" dirty="0">
                <a:latin typeface="Times New Roman" panose="02020603050405020304" pitchFamily="18" charset="0"/>
                <a:cs typeface="Times New Roman" panose="02020603050405020304" pitchFamily="18" charset="0"/>
              </a:rPr>
              <a:t>primer contacto con las franquicias fue por vía telefónica y posteriormente se envió el cuestionario al correo electrónico proporcionado por teléfono. La contrastación de la hipótesis se hizo con la información primaria aplicando la prueba </a:t>
            </a:r>
            <a:r>
              <a:rPr lang="es-ES" dirty="0">
                <a:latin typeface="Times New Roman" panose="02020603050405020304" pitchFamily="18" charset="0"/>
                <a:cs typeface="Times New Roman" panose="02020603050405020304" pitchFamily="18" charset="0"/>
              </a:rPr>
              <a:t>χ</a:t>
            </a:r>
            <a:r>
              <a:rPr lang="es-ES" baseline="30000" dirty="0">
                <a:latin typeface="Times New Roman" panose="02020603050405020304" pitchFamily="18" charset="0"/>
                <a:cs typeface="Times New Roman" panose="02020603050405020304" pitchFamily="18" charset="0"/>
              </a:rPr>
              <a:t>2 </a:t>
            </a:r>
            <a:r>
              <a:rPr lang="es-MX" dirty="0">
                <a:latin typeface="Times New Roman" panose="02020603050405020304" pitchFamily="18" charset="0"/>
                <a:cs typeface="Times New Roman" panose="02020603050405020304" pitchFamily="18" charset="0"/>
              </a:rPr>
              <a:t> (Ji-Cuadrada), el coeficiente de contingencia y el coeficiente Kappa. El alcance de esta investigación es </a:t>
            </a:r>
            <a:r>
              <a:rPr lang="es-MX" dirty="0" smtClean="0">
                <a:latin typeface="Times New Roman" panose="02020603050405020304" pitchFamily="18" charset="0"/>
                <a:cs typeface="Times New Roman" panose="02020603050405020304" pitchFamily="18" charset="0"/>
              </a:rPr>
              <a:t>exploratorio, descriptivo y explicativo.</a:t>
            </a:r>
            <a:endParaRPr lang="en-US" dirty="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7336172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487362"/>
          </a:xfrm>
        </p:spPr>
        <p:txBody>
          <a:bodyPr>
            <a:normAutofit fontScale="90000"/>
          </a:bodyPr>
          <a:lstStyle/>
          <a:p>
            <a:r>
              <a:rPr lang="es-MX" sz="2700" b="1" u="sng" dirty="0">
                <a:latin typeface="Times New Roman" panose="02020603050405020304" pitchFamily="18" charset="0"/>
                <a:cs typeface="Times New Roman" panose="02020603050405020304" pitchFamily="18" charset="0"/>
              </a:rPr>
              <a:t>Determinación de la muestra</a:t>
            </a:r>
            <a:r>
              <a:rPr lang="es-MX" b="1" u="sng" dirty="0">
                <a:latin typeface="Times New Roman" panose="02020603050405020304" pitchFamily="18" charset="0"/>
                <a:cs typeface="Times New Roman" panose="02020603050405020304" pitchFamily="18" charset="0"/>
              </a:rPr>
              <a:t/>
            </a:r>
            <a:br>
              <a:rPr lang="es-MX" b="1" u="sng" dirty="0">
                <a:latin typeface="Times New Roman" panose="02020603050405020304" pitchFamily="18" charset="0"/>
                <a:cs typeface="Times New Roman" panose="02020603050405020304" pitchFamily="18" charset="0"/>
              </a:rPr>
            </a:br>
            <a:endParaRPr lang="en-US" dirty="0"/>
          </a:p>
        </p:txBody>
      </p:sp>
      <mc:AlternateContent xmlns:mc="http://schemas.openxmlformats.org/markup-compatibility/2006" xmlns:a14="http://schemas.microsoft.com/office/drawing/2010/main">
        <mc:Choice Requires="a14">
          <p:sp>
            <p:nvSpPr>
              <p:cNvPr id="3" name="2 Marcador de contenido"/>
              <p:cNvSpPr>
                <a:spLocks noGrp="1"/>
              </p:cNvSpPr>
              <p:nvPr>
                <p:ph idx="1"/>
              </p:nvPr>
            </p:nvSpPr>
            <p:spPr>
              <a:xfrm>
                <a:off x="457200" y="838200"/>
                <a:ext cx="8229600" cy="5715000"/>
              </a:xfrm>
            </p:spPr>
            <p:txBody>
              <a:bodyPr>
                <a:normAutofit fontScale="25000" lnSpcReduction="20000"/>
              </a:bodyPr>
              <a:lstStyle/>
              <a:p>
                <a:pPr marL="0" indent="0">
                  <a:buNone/>
                </a:pPr>
                <a:endParaRPr lang="en-US" b="1" dirty="0">
                  <a:latin typeface="Times New Roman" panose="02020603050405020304" pitchFamily="18" charset="0"/>
                  <a:cs typeface="Times New Roman" panose="02020603050405020304" pitchFamily="18" charset="0"/>
                </a:endParaRPr>
              </a:p>
              <a:p>
                <a:pPr marL="0" indent="0">
                  <a:buNone/>
                </a:pPr>
                <a:r>
                  <a:rPr lang="fr-FR" sz="4400" b="1" dirty="0">
                    <a:latin typeface="Times New Roman" panose="02020603050405020304" pitchFamily="18" charset="0"/>
                    <a:cs typeface="Times New Roman" panose="02020603050405020304" pitchFamily="18" charset="0"/>
                  </a:rPr>
                  <a:t>n=</a:t>
                </a:r>
                <a14:m>
                  <m:oMath xmlns:m="http://schemas.openxmlformats.org/officeDocument/2006/math">
                    <m:sSup>
                      <m:sSupPr>
                        <m:ctrlPr>
                          <a:rPr lang="en-US" sz="4400" b="1" i="1">
                            <a:latin typeface="Cambria Math"/>
                          </a:rPr>
                        </m:ctrlPr>
                      </m:sSupPr>
                      <m:e>
                        <m:r>
                          <a:rPr lang="es-MX" sz="4400" b="1" i="1">
                            <a:latin typeface="Cambria Math"/>
                          </a:rPr>
                          <m:t>𝑲</m:t>
                        </m:r>
                      </m:e>
                      <m:sup>
                        <m:r>
                          <a:rPr lang="es-MX" sz="4400" b="1" i="1">
                            <a:latin typeface="Cambria Math"/>
                          </a:rPr>
                          <m:t>𝟐</m:t>
                        </m:r>
                      </m:sup>
                    </m:sSup>
                  </m:oMath>
                </a14:m>
                <a:r>
                  <a:rPr lang="fr-FR" sz="4400" b="1" dirty="0">
                    <a:latin typeface="Times New Roman" panose="02020603050405020304" pitchFamily="18" charset="0"/>
                    <a:cs typeface="Times New Roman" panose="02020603050405020304" pitchFamily="18" charset="0"/>
                  </a:rPr>
                  <a:t> N p q /  </a:t>
                </a:r>
                <a14:m>
                  <m:oMath xmlns:m="http://schemas.openxmlformats.org/officeDocument/2006/math">
                    <m:sSup>
                      <m:sSupPr>
                        <m:ctrlPr>
                          <a:rPr lang="en-US" sz="4400" b="1" i="1">
                            <a:latin typeface="Cambria Math"/>
                          </a:rPr>
                        </m:ctrlPr>
                      </m:sSupPr>
                      <m:e>
                        <m:r>
                          <a:rPr lang="es-MX" sz="4400" b="1" i="1">
                            <a:latin typeface="Cambria Math"/>
                          </a:rPr>
                          <m:t>𝒆</m:t>
                        </m:r>
                      </m:e>
                      <m:sup>
                        <m:r>
                          <a:rPr lang="es-MX" sz="4400" b="1" i="1">
                            <a:latin typeface="Cambria Math"/>
                          </a:rPr>
                          <m:t>𝟐</m:t>
                        </m:r>
                      </m:sup>
                    </m:sSup>
                  </m:oMath>
                </a14:m>
                <a:r>
                  <a:rPr lang="fr-FR" sz="4400" b="1" dirty="0">
                    <a:latin typeface="Times New Roman" panose="02020603050405020304" pitchFamily="18" charset="0"/>
                    <a:cs typeface="Times New Roman" panose="02020603050405020304" pitchFamily="18" charset="0"/>
                  </a:rPr>
                  <a:t>(N-1) + </a:t>
                </a:r>
                <a14:m>
                  <m:oMath xmlns:m="http://schemas.openxmlformats.org/officeDocument/2006/math">
                    <m:sSup>
                      <m:sSupPr>
                        <m:ctrlPr>
                          <a:rPr lang="en-US" sz="4400" b="1" i="1">
                            <a:latin typeface="Cambria Math"/>
                          </a:rPr>
                        </m:ctrlPr>
                      </m:sSupPr>
                      <m:e>
                        <m:r>
                          <a:rPr lang="es-MX" sz="4400" b="1" i="1">
                            <a:latin typeface="Cambria Math"/>
                          </a:rPr>
                          <m:t>𝑲</m:t>
                        </m:r>
                      </m:e>
                      <m:sup>
                        <m:r>
                          <a:rPr lang="es-MX" sz="4400" b="1" i="1">
                            <a:latin typeface="Cambria Math"/>
                          </a:rPr>
                          <m:t>𝟐</m:t>
                        </m:r>
                      </m:sup>
                    </m:sSup>
                  </m:oMath>
                </a14:m>
                <a:r>
                  <a:rPr lang="fr-FR" sz="4400" b="1" dirty="0">
                    <a:latin typeface="Times New Roman" panose="02020603050405020304" pitchFamily="18" charset="0"/>
                    <a:cs typeface="Times New Roman" panose="02020603050405020304" pitchFamily="18" charset="0"/>
                  </a:rPr>
                  <a:t> p </a:t>
                </a:r>
                <a:r>
                  <a:rPr lang="fr-FR" sz="4400" b="1" dirty="0" smtClean="0">
                    <a:latin typeface="Times New Roman" panose="02020603050405020304" pitchFamily="18" charset="0"/>
                    <a:cs typeface="Times New Roman" panose="02020603050405020304" pitchFamily="18" charset="0"/>
                  </a:rPr>
                  <a:t>q</a:t>
                </a:r>
              </a:p>
              <a:p>
                <a:pPr marL="0" indent="0">
                  <a:buNone/>
                </a:pPr>
                <a:endParaRPr lang="en-US" sz="4400" dirty="0">
                  <a:latin typeface="Times New Roman" panose="02020603050405020304" pitchFamily="18" charset="0"/>
                  <a:cs typeface="Times New Roman" panose="02020603050405020304" pitchFamily="18" charset="0"/>
                </a:endParaRPr>
              </a:p>
              <a:p>
                <a:pPr marL="0" indent="0">
                  <a:buNone/>
                </a:pPr>
                <a:r>
                  <a:rPr lang="es-MX" sz="4400" dirty="0">
                    <a:latin typeface="Times New Roman" panose="02020603050405020304" pitchFamily="18" charset="0"/>
                    <a:cs typeface="Times New Roman" panose="02020603050405020304" pitchFamily="18" charset="0"/>
                  </a:rPr>
                  <a:t>Dónde </a:t>
                </a:r>
                <a:endParaRPr lang="es-MX" sz="4400" dirty="0" smtClean="0">
                  <a:latin typeface="Times New Roman" panose="02020603050405020304" pitchFamily="18" charset="0"/>
                  <a:cs typeface="Times New Roman" panose="02020603050405020304" pitchFamily="18" charset="0"/>
                </a:endParaRPr>
              </a:p>
              <a:p>
                <a:pPr marL="0" indent="0">
                  <a:buNone/>
                </a:pPr>
                <a:endParaRPr lang="en-US" sz="4400" dirty="0">
                  <a:latin typeface="Times New Roman" panose="02020603050405020304" pitchFamily="18" charset="0"/>
                  <a:cs typeface="Times New Roman" panose="02020603050405020304" pitchFamily="18" charset="0"/>
                </a:endParaRPr>
              </a:p>
              <a:p>
                <a:pPr marL="0" indent="0">
                  <a:buNone/>
                </a:pPr>
                <a:r>
                  <a:rPr lang="es-MX" sz="4400" dirty="0">
                    <a:latin typeface="Times New Roman" panose="02020603050405020304" pitchFamily="18" charset="0"/>
                    <a:cs typeface="Times New Roman" panose="02020603050405020304" pitchFamily="18" charset="0"/>
                  </a:rPr>
                  <a:t>n: es el tamaño de la muestra</a:t>
                </a:r>
                <a:endParaRPr lang="en-US" sz="4400" dirty="0">
                  <a:latin typeface="Times New Roman" panose="02020603050405020304" pitchFamily="18" charset="0"/>
                  <a:cs typeface="Times New Roman" panose="02020603050405020304" pitchFamily="18" charset="0"/>
                </a:endParaRPr>
              </a:p>
              <a:p>
                <a:pPr marL="0" indent="0">
                  <a:buNone/>
                </a:pPr>
                <a:r>
                  <a:rPr lang="es-MX" sz="4400" dirty="0">
                    <a:latin typeface="Times New Roman" panose="02020603050405020304" pitchFamily="18" charset="0"/>
                    <a:cs typeface="Times New Roman" panose="02020603050405020304" pitchFamily="18" charset="0"/>
                  </a:rPr>
                  <a:t>K: Nivel de confianza</a:t>
                </a:r>
                <a:endParaRPr lang="en-US" sz="4400" dirty="0">
                  <a:latin typeface="Times New Roman" panose="02020603050405020304" pitchFamily="18" charset="0"/>
                  <a:cs typeface="Times New Roman" panose="02020603050405020304" pitchFamily="18" charset="0"/>
                </a:endParaRPr>
              </a:p>
              <a:p>
                <a:pPr marL="0" indent="0">
                  <a:buNone/>
                </a:pPr>
                <a:r>
                  <a:rPr lang="es-MX" sz="4400" dirty="0">
                    <a:latin typeface="Times New Roman" panose="02020603050405020304" pitchFamily="18" charset="0"/>
                    <a:cs typeface="Times New Roman" panose="02020603050405020304" pitchFamily="18" charset="0"/>
                  </a:rPr>
                  <a:t>N: Población </a:t>
                </a:r>
                <a:endParaRPr lang="en-US" sz="4400" dirty="0">
                  <a:latin typeface="Times New Roman" panose="02020603050405020304" pitchFamily="18" charset="0"/>
                  <a:cs typeface="Times New Roman" panose="02020603050405020304" pitchFamily="18" charset="0"/>
                </a:endParaRPr>
              </a:p>
              <a:p>
                <a:pPr marL="0" indent="0">
                  <a:buNone/>
                </a:pPr>
                <a:r>
                  <a:rPr lang="es-MX" sz="4400" dirty="0">
                    <a:latin typeface="Times New Roman" panose="02020603050405020304" pitchFamily="18" charset="0"/>
                    <a:cs typeface="Times New Roman" panose="02020603050405020304" pitchFamily="18" charset="0"/>
                  </a:rPr>
                  <a:t>P: Individuos con la característica deseada.</a:t>
                </a:r>
                <a:endParaRPr lang="en-US" sz="4400" dirty="0">
                  <a:latin typeface="Times New Roman" panose="02020603050405020304" pitchFamily="18" charset="0"/>
                  <a:cs typeface="Times New Roman" panose="02020603050405020304" pitchFamily="18" charset="0"/>
                </a:endParaRPr>
              </a:p>
              <a:p>
                <a:pPr marL="0" indent="0">
                  <a:buNone/>
                </a:pPr>
                <a:r>
                  <a:rPr lang="es-MX" sz="4400" dirty="0">
                    <a:latin typeface="Times New Roman" panose="02020603050405020304" pitchFamily="18" charset="0"/>
                    <a:cs typeface="Times New Roman" panose="02020603050405020304" pitchFamily="18" charset="0"/>
                  </a:rPr>
                  <a:t>Q: Individuos sin la característica deseada.</a:t>
                </a:r>
                <a:endParaRPr lang="en-US" sz="4400" dirty="0">
                  <a:latin typeface="Times New Roman" panose="02020603050405020304" pitchFamily="18" charset="0"/>
                  <a:cs typeface="Times New Roman" panose="02020603050405020304" pitchFamily="18" charset="0"/>
                </a:endParaRPr>
              </a:p>
              <a:p>
                <a:pPr marL="0" indent="0">
                  <a:buNone/>
                </a:pPr>
                <a:r>
                  <a:rPr lang="es-MX" sz="4400" dirty="0">
                    <a:latin typeface="Times New Roman" panose="02020603050405020304" pitchFamily="18" charset="0"/>
                    <a:cs typeface="Times New Roman" panose="02020603050405020304" pitchFamily="18" charset="0"/>
                  </a:rPr>
                  <a:t>e: Nivel de significancia</a:t>
                </a:r>
                <a:r>
                  <a:rPr lang="es-MX" sz="4400" dirty="0" smtClean="0">
                    <a:latin typeface="Times New Roman" panose="02020603050405020304" pitchFamily="18" charset="0"/>
                    <a:cs typeface="Times New Roman" panose="02020603050405020304" pitchFamily="18" charset="0"/>
                  </a:rPr>
                  <a:t>.</a:t>
                </a:r>
              </a:p>
              <a:p>
                <a:pPr marL="0" indent="0">
                  <a:buNone/>
                </a:pPr>
                <a:endParaRPr lang="en-US" sz="4400" dirty="0">
                  <a:latin typeface="Times New Roman" panose="02020603050405020304" pitchFamily="18" charset="0"/>
                  <a:cs typeface="Times New Roman" panose="02020603050405020304" pitchFamily="18" charset="0"/>
                </a:endParaRPr>
              </a:p>
              <a:p>
                <a:pPr marL="0" indent="0">
                  <a:buNone/>
                </a:pPr>
                <a:r>
                  <a:rPr lang="es-MX" sz="4400" dirty="0">
                    <a:latin typeface="Times New Roman" panose="02020603050405020304" pitchFamily="18" charset="0"/>
                    <a:cs typeface="Times New Roman" panose="02020603050405020304" pitchFamily="18" charset="0"/>
                  </a:rPr>
                  <a:t>Datos para esta investigación;</a:t>
                </a:r>
                <a:endParaRPr lang="en-US" sz="4400" dirty="0">
                  <a:latin typeface="Times New Roman" panose="02020603050405020304" pitchFamily="18" charset="0"/>
                  <a:cs typeface="Times New Roman" panose="02020603050405020304" pitchFamily="18" charset="0"/>
                </a:endParaRPr>
              </a:p>
              <a:p>
                <a:pPr marL="0" lvl="0" indent="0">
                  <a:buNone/>
                </a:pPr>
                <a:r>
                  <a:rPr lang="es-MX" sz="4400" dirty="0">
                    <a:latin typeface="Times New Roman" panose="02020603050405020304" pitchFamily="18" charset="0"/>
                    <a:cs typeface="Times New Roman" panose="02020603050405020304" pitchFamily="18" charset="0"/>
                  </a:rPr>
                  <a:t>La población de estudio de esta investigación es de 939 franquicias.</a:t>
                </a:r>
                <a:endParaRPr lang="en-US" sz="4400" dirty="0">
                  <a:latin typeface="Times New Roman" panose="02020603050405020304" pitchFamily="18" charset="0"/>
                  <a:cs typeface="Times New Roman" panose="02020603050405020304" pitchFamily="18" charset="0"/>
                </a:endParaRPr>
              </a:p>
              <a:p>
                <a:pPr marL="0" lvl="0" indent="0">
                  <a:buNone/>
                </a:pPr>
                <a:r>
                  <a:rPr lang="es-MX" sz="4400" dirty="0">
                    <a:latin typeface="Times New Roman" panose="02020603050405020304" pitchFamily="18" charset="0"/>
                    <a:cs typeface="Times New Roman" panose="02020603050405020304" pitchFamily="18" charset="0"/>
                  </a:rPr>
                  <a:t>El nivel de confianza es de 90%, entonces se toma el valor z de tablas que es 1.65.</a:t>
                </a:r>
                <a:endParaRPr lang="en-US" sz="4400" dirty="0">
                  <a:latin typeface="Times New Roman" panose="02020603050405020304" pitchFamily="18" charset="0"/>
                  <a:cs typeface="Times New Roman" panose="02020603050405020304" pitchFamily="18" charset="0"/>
                </a:endParaRPr>
              </a:p>
              <a:p>
                <a:pPr marL="0" lvl="0" indent="0">
                  <a:buNone/>
                </a:pPr>
                <a:r>
                  <a:rPr lang="es-MX" sz="4400" dirty="0">
                    <a:latin typeface="Times New Roman" panose="02020603050405020304" pitchFamily="18" charset="0"/>
                    <a:cs typeface="Times New Roman" panose="02020603050405020304" pitchFamily="18" charset="0"/>
                  </a:rPr>
                  <a:t>Los individuos con la característica deseada representan el 8 por ciento.</a:t>
                </a:r>
                <a:endParaRPr lang="en-US" sz="4400" dirty="0">
                  <a:latin typeface="Times New Roman" panose="02020603050405020304" pitchFamily="18" charset="0"/>
                  <a:cs typeface="Times New Roman" panose="02020603050405020304" pitchFamily="18" charset="0"/>
                </a:endParaRPr>
              </a:p>
              <a:p>
                <a:pPr marL="0" lvl="0" indent="0">
                  <a:buNone/>
                </a:pPr>
                <a:r>
                  <a:rPr lang="es-MX" sz="4400" dirty="0">
                    <a:latin typeface="Times New Roman" panose="02020603050405020304" pitchFamily="18" charset="0"/>
                    <a:cs typeface="Times New Roman" panose="02020603050405020304" pitchFamily="18" charset="0"/>
                  </a:rPr>
                  <a:t>Los individuos sin la característica deseada representan el 92 por ciento restante</a:t>
                </a:r>
                <a:r>
                  <a:rPr lang="es-MX" sz="4400" dirty="0" smtClean="0">
                    <a:latin typeface="Times New Roman" panose="02020603050405020304" pitchFamily="18" charset="0"/>
                    <a:cs typeface="Times New Roman" panose="02020603050405020304" pitchFamily="18" charset="0"/>
                  </a:rPr>
                  <a:t>.</a:t>
                </a:r>
              </a:p>
              <a:p>
                <a:pPr marL="0" lvl="0" indent="0">
                  <a:buNone/>
                </a:pPr>
                <a:endParaRPr lang="en-US" sz="4400" dirty="0">
                  <a:latin typeface="Times New Roman" panose="02020603050405020304" pitchFamily="18" charset="0"/>
                  <a:cs typeface="Times New Roman" panose="02020603050405020304" pitchFamily="18" charset="0"/>
                </a:endParaRPr>
              </a:p>
              <a:p>
                <a:pPr marL="0" indent="0">
                  <a:buNone/>
                </a:pPr>
                <a:r>
                  <a:rPr lang="es-MX" sz="4400" dirty="0">
                    <a:latin typeface="Times New Roman" panose="02020603050405020304" pitchFamily="18" charset="0"/>
                    <a:cs typeface="Times New Roman" panose="02020603050405020304" pitchFamily="18" charset="0"/>
                  </a:rPr>
                  <a:t> Sustituyendo en la fórmula para determinar la muestra:</a:t>
                </a:r>
                <a:endParaRPr lang="en-US" sz="4400" dirty="0">
                  <a:latin typeface="Times New Roman" panose="02020603050405020304" pitchFamily="18" charset="0"/>
                  <a:cs typeface="Times New Roman" panose="02020603050405020304" pitchFamily="18" charset="0"/>
                </a:endParaRPr>
              </a:p>
              <a:p>
                <a:pPr marL="0" indent="0">
                  <a:buNone/>
                </a:pPr>
                <a:r>
                  <a:rPr lang="es-MX" sz="4400" dirty="0">
                    <a:latin typeface="Times New Roman" panose="02020603050405020304" pitchFamily="18" charset="0"/>
                    <a:cs typeface="Times New Roman" panose="02020603050405020304" pitchFamily="18" charset="0"/>
                  </a:rPr>
                  <a:t>n=</a:t>
                </a:r>
                <a14:m>
                  <m:oMath xmlns:m="http://schemas.openxmlformats.org/officeDocument/2006/math">
                    <m:sSup>
                      <m:sSupPr>
                        <m:ctrlPr>
                          <a:rPr lang="en-US" sz="4400" i="1">
                            <a:latin typeface="Cambria Math"/>
                          </a:rPr>
                        </m:ctrlPr>
                      </m:sSupPr>
                      <m:e>
                        <m:r>
                          <a:rPr lang="es-MX" sz="4400" i="1">
                            <a:latin typeface="Cambria Math"/>
                          </a:rPr>
                          <m:t>1.65</m:t>
                        </m:r>
                      </m:e>
                      <m:sup>
                        <m:r>
                          <a:rPr lang="es-MX" sz="4400" i="1">
                            <a:latin typeface="Cambria Math"/>
                          </a:rPr>
                          <m:t>2</m:t>
                        </m:r>
                      </m:sup>
                    </m:sSup>
                  </m:oMath>
                </a14:m>
                <a:r>
                  <a:rPr lang="es-MX" sz="4400" dirty="0">
                    <a:latin typeface="Times New Roman" panose="02020603050405020304" pitchFamily="18" charset="0"/>
                    <a:cs typeface="Times New Roman" panose="02020603050405020304" pitchFamily="18" charset="0"/>
                  </a:rPr>
                  <a:t> *939 * 0.08 * 0.92 /  </a:t>
                </a:r>
                <a14:m>
                  <m:oMath xmlns:m="http://schemas.openxmlformats.org/officeDocument/2006/math">
                    <m:sSup>
                      <m:sSupPr>
                        <m:ctrlPr>
                          <a:rPr lang="en-US" sz="4400" i="1">
                            <a:latin typeface="Cambria Math"/>
                          </a:rPr>
                        </m:ctrlPr>
                      </m:sSupPr>
                      <m:e>
                        <m:r>
                          <a:rPr lang="es-MX" sz="4400" i="1">
                            <a:latin typeface="Cambria Math"/>
                          </a:rPr>
                          <m:t>0.10</m:t>
                        </m:r>
                      </m:e>
                      <m:sup>
                        <m:r>
                          <a:rPr lang="es-MX" sz="4400" i="1">
                            <a:latin typeface="Cambria Math"/>
                          </a:rPr>
                          <m:t>2</m:t>
                        </m:r>
                      </m:sup>
                    </m:sSup>
                  </m:oMath>
                </a14:m>
                <a:r>
                  <a:rPr lang="es-MX" sz="4400" dirty="0">
                    <a:latin typeface="Times New Roman" panose="02020603050405020304" pitchFamily="18" charset="0"/>
                    <a:cs typeface="Times New Roman" panose="02020603050405020304" pitchFamily="18" charset="0"/>
                  </a:rPr>
                  <a:t>(939-1) + </a:t>
                </a:r>
                <a14:m>
                  <m:oMath xmlns:m="http://schemas.openxmlformats.org/officeDocument/2006/math">
                    <m:sSup>
                      <m:sSupPr>
                        <m:ctrlPr>
                          <a:rPr lang="en-US" sz="4400" i="1">
                            <a:latin typeface="Cambria Math"/>
                          </a:rPr>
                        </m:ctrlPr>
                      </m:sSupPr>
                      <m:e>
                        <m:r>
                          <a:rPr lang="es-MX" sz="4400" i="1">
                            <a:latin typeface="Cambria Math"/>
                          </a:rPr>
                          <m:t>1.65</m:t>
                        </m:r>
                      </m:e>
                      <m:sup>
                        <m:r>
                          <a:rPr lang="es-MX" sz="4400" i="1">
                            <a:latin typeface="Cambria Math"/>
                          </a:rPr>
                          <m:t>2</m:t>
                        </m:r>
                      </m:sup>
                    </m:sSup>
                  </m:oMath>
                </a14:m>
                <a:r>
                  <a:rPr lang="es-MX" sz="4400" dirty="0">
                    <a:latin typeface="Times New Roman" panose="02020603050405020304" pitchFamily="18" charset="0"/>
                    <a:cs typeface="Times New Roman" panose="02020603050405020304" pitchFamily="18" charset="0"/>
                  </a:rPr>
                  <a:t> * 0.08 * 0.92</a:t>
                </a:r>
                <a:endParaRPr lang="en-US" sz="4400" dirty="0">
                  <a:latin typeface="Times New Roman" panose="02020603050405020304" pitchFamily="18" charset="0"/>
                  <a:cs typeface="Times New Roman" panose="02020603050405020304" pitchFamily="18" charset="0"/>
                </a:endParaRPr>
              </a:p>
              <a:p>
                <a:pPr marL="0" indent="0">
                  <a:buNone/>
                </a:pPr>
                <a:r>
                  <a:rPr lang="es-MX" sz="4400" dirty="0">
                    <a:latin typeface="Times New Roman" panose="02020603050405020304" pitchFamily="18" charset="0"/>
                    <a:cs typeface="Times New Roman" panose="02020603050405020304" pitchFamily="18" charset="0"/>
                  </a:rPr>
                  <a:t>n= 2.7225 * 939 * 0.08 * 0.92 / 0.01 (938) + 2.7225 * 0.08 * 0.92</a:t>
                </a:r>
                <a:endParaRPr lang="en-US" sz="4400" dirty="0">
                  <a:latin typeface="Times New Roman" panose="02020603050405020304" pitchFamily="18" charset="0"/>
                  <a:cs typeface="Times New Roman" panose="02020603050405020304" pitchFamily="18" charset="0"/>
                </a:endParaRPr>
              </a:p>
              <a:p>
                <a:pPr marL="0" indent="0">
                  <a:buNone/>
                </a:pPr>
                <a:r>
                  <a:rPr lang="es-MX" sz="4400" dirty="0">
                    <a:latin typeface="Times New Roman" panose="02020603050405020304" pitchFamily="18" charset="0"/>
                    <a:cs typeface="Times New Roman" panose="02020603050405020304" pitchFamily="18" charset="0"/>
                  </a:rPr>
                  <a:t>n= 188.153064 / 9.38+0.200376</a:t>
                </a:r>
                <a:endParaRPr lang="en-US" sz="4400" dirty="0">
                  <a:latin typeface="Times New Roman" panose="02020603050405020304" pitchFamily="18" charset="0"/>
                  <a:cs typeface="Times New Roman" panose="02020603050405020304" pitchFamily="18" charset="0"/>
                </a:endParaRPr>
              </a:p>
              <a:p>
                <a:pPr marL="0" indent="0">
                  <a:buNone/>
                </a:pPr>
                <a:r>
                  <a:rPr lang="es-MX" sz="4400" dirty="0">
                    <a:latin typeface="Times New Roman" panose="02020603050405020304" pitchFamily="18" charset="0"/>
                    <a:cs typeface="Times New Roman" panose="02020603050405020304" pitchFamily="18" charset="0"/>
                  </a:rPr>
                  <a:t>n = 188.153064 / 9.580376</a:t>
                </a:r>
                <a:endParaRPr lang="en-US" sz="4400" dirty="0">
                  <a:latin typeface="Times New Roman" panose="02020603050405020304" pitchFamily="18" charset="0"/>
                  <a:cs typeface="Times New Roman" panose="02020603050405020304" pitchFamily="18" charset="0"/>
                </a:endParaRPr>
              </a:p>
              <a:p>
                <a:pPr marL="0" indent="0">
                  <a:buNone/>
                </a:pPr>
                <a:r>
                  <a:rPr lang="es-MX" sz="4400" dirty="0">
                    <a:latin typeface="Times New Roman" panose="02020603050405020304" pitchFamily="18" charset="0"/>
                    <a:cs typeface="Times New Roman" panose="02020603050405020304" pitchFamily="18" charset="0"/>
                  </a:rPr>
                  <a:t>n = 19.64</a:t>
                </a:r>
                <a:endParaRPr lang="en-US" sz="4400" dirty="0">
                  <a:latin typeface="Times New Roman" panose="02020603050405020304" pitchFamily="18" charset="0"/>
                  <a:cs typeface="Times New Roman" panose="02020603050405020304" pitchFamily="18" charset="0"/>
                </a:endParaRPr>
              </a:p>
              <a:p>
                <a:pPr marL="0" indent="0">
                  <a:buNone/>
                </a:pPr>
                <a:r>
                  <a:rPr lang="es-MX" sz="4400" b="1" dirty="0">
                    <a:latin typeface="Times New Roman" panose="02020603050405020304" pitchFamily="18" charset="0"/>
                    <a:cs typeface="Times New Roman" panose="02020603050405020304" pitchFamily="18" charset="0"/>
                  </a:rPr>
                  <a:t>n = 20             Para este caso, el tamaño de la muestra es de 20 observaciones</a:t>
                </a:r>
                <a:r>
                  <a:rPr lang="es-MX" sz="4400" b="1" dirty="0" smtClean="0">
                    <a:latin typeface="Times New Roman" panose="02020603050405020304" pitchFamily="18" charset="0"/>
                    <a:cs typeface="Times New Roman" panose="02020603050405020304" pitchFamily="18" charset="0"/>
                  </a:rPr>
                  <a:t>.</a:t>
                </a:r>
              </a:p>
              <a:p>
                <a:pPr marL="0" indent="0">
                  <a:buNone/>
                </a:pPr>
                <a:endParaRPr lang="es-MX" b="1" dirty="0">
                  <a:latin typeface="Times New Roman" panose="02020603050405020304" pitchFamily="18" charset="0"/>
                  <a:cs typeface="Times New Roman" panose="02020603050405020304" pitchFamily="18" charset="0"/>
                </a:endParaRPr>
              </a:p>
              <a:p>
                <a:pPr marL="0" indent="0">
                  <a:buNone/>
                </a:pPr>
                <a:endParaRPr lang="es-MX" b="1" dirty="0" smtClean="0">
                  <a:latin typeface="Times New Roman" panose="02020603050405020304" pitchFamily="18" charset="0"/>
                  <a:cs typeface="Times New Roman" panose="02020603050405020304" pitchFamily="18" charset="0"/>
                </a:endParaRPr>
              </a:p>
              <a:p>
                <a:pPr marL="0" indent="0">
                  <a:buNone/>
                </a:pPr>
                <a:endParaRPr lang="es-MX" b="1" dirty="0">
                  <a:latin typeface="Times New Roman" panose="02020603050405020304" pitchFamily="18" charset="0"/>
                  <a:cs typeface="Times New Roman" panose="02020603050405020304" pitchFamily="18" charset="0"/>
                </a:endParaRPr>
              </a:p>
              <a:p>
                <a:pPr marL="0" indent="0">
                  <a:buNone/>
                </a:pPr>
                <a:endParaRPr lang="es-MX" b="1" dirty="0" smtClean="0">
                  <a:latin typeface="Times New Roman" panose="02020603050405020304" pitchFamily="18" charset="0"/>
                  <a:cs typeface="Times New Roman" panose="02020603050405020304" pitchFamily="18" charset="0"/>
                </a:endParaRPr>
              </a:p>
              <a:p>
                <a:pPr marL="0" indent="0">
                  <a:buNone/>
                </a:pPr>
                <a:endParaRPr lang="es-MX" b="1" dirty="0">
                  <a:latin typeface="Times New Roman" panose="02020603050405020304" pitchFamily="18" charset="0"/>
                  <a:cs typeface="Times New Roman" panose="02020603050405020304" pitchFamily="18" charset="0"/>
                </a:endParaRPr>
              </a:p>
              <a:p>
                <a:pPr marL="0" indent="0">
                  <a:buNone/>
                </a:pPr>
                <a:endParaRPr lang="en-US" b="1" dirty="0">
                  <a:latin typeface="Times New Roman" panose="02020603050405020304" pitchFamily="18" charset="0"/>
                  <a:cs typeface="Times New Roman" panose="02020603050405020304" pitchFamily="18" charset="0"/>
                </a:endParaRPr>
              </a:p>
              <a:p>
                <a:pPr marL="0" indent="0">
                  <a:buNone/>
                </a:pPr>
                <a:endParaRPr lang="es-MX" dirty="0" smtClean="0">
                  <a:latin typeface="Times New Roman" panose="02020603050405020304" pitchFamily="18" charset="0"/>
                  <a:cs typeface="Times New Roman" panose="02020603050405020304" pitchFamily="18" charset="0"/>
                </a:endParaRPr>
              </a:p>
              <a:p>
                <a:pPr marL="0" indent="0">
                  <a:buNone/>
                </a:pPr>
                <a:r>
                  <a:rPr lang="es-MX" dirty="0" smtClean="0">
                    <a:latin typeface="Times New Roman" panose="02020603050405020304" pitchFamily="18" charset="0"/>
                    <a:cs typeface="Times New Roman" panose="02020603050405020304" pitchFamily="18" charset="0"/>
                  </a:rPr>
                  <a:t>Con </a:t>
                </a:r>
                <a:r>
                  <a:rPr lang="es-MX" dirty="0">
                    <a:latin typeface="Times New Roman" panose="02020603050405020304" pitchFamily="18" charset="0"/>
                    <a:cs typeface="Times New Roman" panose="02020603050405020304" pitchFamily="18" charset="0"/>
                  </a:rPr>
                  <a:t>información de </a:t>
                </a:r>
                <a:r>
                  <a:rPr lang="es-MX" i="1" dirty="0">
                    <a:latin typeface="Times New Roman" panose="02020603050405020304" pitchFamily="18" charset="0"/>
                    <a:cs typeface="Times New Roman" panose="02020603050405020304" pitchFamily="18" charset="0"/>
                  </a:rPr>
                  <a:t>El Financiero</a:t>
                </a:r>
                <a:r>
                  <a:rPr lang="es-MX" dirty="0">
                    <a:latin typeface="Times New Roman" panose="02020603050405020304" pitchFamily="18" charset="0"/>
                    <a:cs typeface="Times New Roman" panose="02020603050405020304" pitchFamily="18" charset="0"/>
                  </a:rPr>
                  <a:t>, </a:t>
                </a:r>
                <a:r>
                  <a:rPr lang="es-MX" u="sng" dirty="0">
                    <a:latin typeface="Times New Roman" panose="02020603050405020304" pitchFamily="18" charset="0"/>
                    <a:cs typeface="Times New Roman" panose="02020603050405020304" pitchFamily="18" charset="0"/>
                    <a:hlinkClick r:id="rId2"/>
                  </a:rPr>
                  <a:t>http://www.elfinanciero.com.mx/suplementos/franquicias.html</a:t>
                </a:r>
                <a:endParaRPr lang="en-US" dirty="0">
                  <a:latin typeface="Times New Roman" panose="02020603050405020304" pitchFamily="18" charset="0"/>
                  <a:cs typeface="Times New Roman" panose="02020603050405020304" pitchFamily="18" charset="0"/>
                </a:endParaRPr>
              </a:p>
              <a:p>
                <a:pPr marL="0" indent="0">
                  <a:buNone/>
                </a:pPr>
                <a:r>
                  <a:rPr lang="es-MX" dirty="0">
                    <a:latin typeface="Times New Roman" panose="02020603050405020304" pitchFamily="18" charset="0"/>
                    <a:cs typeface="Times New Roman" panose="02020603050405020304" pitchFamily="18" charset="0"/>
                  </a:rPr>
                  <a:t>Consultado el 26 de octubre de 2014.</a:t>
                </a:r>
                <a:endParaRPr lang="en-US" dirty="0">
                  <a:latin typeface="Times New Roman" panose="02020603050405020304" pitchFamily="18" charset="0"/>
                  <a:cs typeface="Times New Roman" panose="02020603050405020304" pitchFamily="18" charset="0"/>
                </a:endParaRPr>
              </a:p>
              <a:p>
                <a:pPr marL="0" indent="0">
                  <a:buNone/>
                </a:pPr>
                <a:r>
                  <a:rPr lang="es-MX" dirty="0"/>
                  <a:t> </a:t>
                </a:r>
                <a:endParaRPr lang="en-US" dirty="0"/>
              </a:p>
            </p:txBody>
          </p:sp>
        </mc:Choice>
        <mc:Fallback xmlns="">
          <p:sp>
            <p:nvSpPr>
              <p:cNvPr id="3" name="2 Marcador de contenido"/>
              <p:cNvSpPr>
                <a:spLocks noGrp="1" noRot="1" noChangeAspect="1" noMove="1" noResize="1" noEditPoints="1" noAdjustHandles="1" noChangeArrowheads="1" noChangeShapeType="1" noTextEdit="1"/>
              </p:cNvSpPr>
              <p:nvPr>
                <p:ph idx="1"/>
              </p:nvPr>
            </p:nvSpPr>
            <p:spPr>
              <a:xfrm>
                <a:off x="457200" y="838200"/>
                <a:ext cx="8229600" cy="5715000"/>
              </a:xfrm>
              <a:blipFill rotWithShape="1">
                <a:blip r:embed="rId3"/>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8870532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15962"/>
          </a:xfrm>
        </p:spPr>
        <p:txBody>
          <a:bodyPr>
            <a:normAutofit fontScale="90000"/>
          </a:bodyPr>
          <a:lstStyle/>
          <a:p>
            <a:r>
              <a:rPr lang="es-MX" sz="3600" b="1" dirty="0">
                <a:latin typeface="Times New Roman" panose="02020603050405020304" pitchFamily="18" charset="0"/>
                <a:cs typeface="Times New Roman" panose="02020603050405020304" pitchFamily="18" charset="0"/>
              </a:rPr>
              <a:t>Muestreo sistemático o de intervalos regulares</a:t>
            </a:r>
            <a:r>
              <a:rPr lang="en-US" b="1" dirty="0"/>
              <a:t/>
            </a:r>
            <a:br>
              <a:rPr lang="en-US" b="1" dirty="0"/>
            </a:br>
            <a:endParaRPr lang="en-US" dirty="0"/>
          </a:p>
        </p:txBody>
      </p:sp>
      <mc:AlternateContent xmlns:mc="http://schemas.openxmlformats.org/markup-compatibility/2006" xmlns:a14="http://schemas.microsoft.com/office/drawing/2010/main">
        <mc:Choice Requires="a14">
          <p:sp>
            <p:nvSpPr>
              <p:cNvPr id="3" name="2 Marcador de contenido"/>
              <p:cNvSpPr>
                <a:spLocks noGrp="1"/>
              </p:cNvSpPr>
              <p:nvPr>
                <p:ph idx="1"/>
              </p:nvPr>
            </p:nvSpPr>
            <p:spPr>
              <a:xfrm>
                <a:off x="457200" y="838200"/>
                <a:ext cx="8229600" cy="5562600"/>
              </a:xfrm>
            </p:spPr>
            <p:txBody>
              <a:bodyPr>
                <a:normAutofit fontScale="92500" lnSpcReduction="10000"/>
              </a:bodyPr>
              <a:lstStyle/>
              <a:p>
                <a:pPr marL="0" indent="0" algn="just">
                  <a:lnSpc>
                    <a:spcPct val="150000"/>
                  </a:lnSpc>
                  <a:buNone/>
                </a:pPr>
                <a:r>
                  <a:rPr lang="es-MX" sz="2400" dirty="0">
                    <a:latin typeface="Times New Roman" panose="02020603050405020304" pitchFamily="18" charset="0"/>
                    <a:cs typeface="Times New Roman" panose="02020603050405020304" pitchFamily="18" charset="0"/>
                  </a:rPr>
                  <a:t>El muestreo sistemático o en serie, se usa frecuentemente por ser un método simple, sencillo, directo y económico. Arroja buenos estimativos, cuando la variable está ordenada, por años, valor, cantidad </a:t>
                </a:r>
                <a:r>
                  <a:rPr lang="es-MX" sz="2400" dirty="0" err="1" smtClean="0">
                    <a:latin typeface="Times New Roman" panose="02020603050405020304" pitchFamily="18" charset="0"/>
                    <a:cs typeface="Times New Roman" panose="02020603050405020304" pitchFamily="18" charset="0"/>
                  </a:rPr>
                  <a:t>etc</a:t>
                </a:r>
                <a:r>
                  <a:rPr lang="es-MX" sz="2400" dirty="0" smtClean="0">
                    <a:latin typeface="Times New Roman" panose="02020603050405020304" pitchFamily="18" charset="0"/>
                    <a:cs typeface="Times New Roman" panose="02020603050405020304" pitchFamily="18" charset="0"/>
                  </a:rPr>
                  <a:t> (</a:t>
                </a:r>
                <a:r>
                  <a:rPr lang="es-MX" sz="2400" dirty="0" err="1">
                    <a:latin typeface="Times New Roman" panose="02020603050405020304" pitchFamily="18" charset="0"/>
                    <a:cs typeface="Times New Roman" panose="02020603050405020304" pitchFamily="18" charset="0"/>
                  </a:rPr>
                  <a:t>Martinez-Bancardino</a:t>
                </a:r>
                <a:r>
                  <a:rPr lang="es-MX" sz="2400" dirty="0">
                    <a:latin typeface="Times New Roman" panose="02020603050405020304" pitchFamily="18" charset="0"/>
                    <a:cs typeface="Times New Roman" panose="02020603050405020304" pitchFamily="18" charset="0"/>
                  </a:rPr>
                  <a:t>, 2003</a:t>
                </a:r>
                <a:r>
                  <a:rPr lang="es-MX" sz="2400" dirty="0" smtClean="0">
                    <a:latin typeface="Times New Roman" panose="02020603050405020304" pitchFamily="18" charset="0"/>
                    <a:cs typeface="Times New Roman" panose="02020603050405020304" pitchFamily="18" charset="0"/>
                  </a:rPr>
                  <a:t>).</a:t>
                </a:r>
              </a:p>
              <a:p>
                <a:pPr marL="0" indent="0" algn="just">
                  <a:lnSpc>
                    <a:spcPct val="150000"/>
                  </a:lnSpc>
                  <a:buNone/>
                </a:pPr>
                <a:endParaRPr lang="es-MX" sz="2400" dirty="0" smtClean="0">
                  <a:latin typeface="Times New Roman" panose="02020603050405020304" pitchFamily="18" charset="0"/>
                  <a:cs typeface="Times New Roman" panose="02020603050405020304" pitchFamily="18" charset="0"/>
                </a:endParaRPr>
              </a:p>
              <a:p>
                <a:pPr marL="0" indent="0">
                  <a:buNone/>
                </a:pPr>
                <a:r>
                  <a:rPr lang="es-MX" sz="2400" dirty="0">
                    <a:latin typeface="Times New Roman" panose="02020603050405020304" pitchFamily="18" charset="0"/>
                    <a:cs typeface="Times New Roman" panose="02020603050405020304" pitchFamily="18" charset="0"/>
                  </a:rPr>
                  <a:t>Sustituimos la información para este caso en particular y tenemos que;</a:t>
                </a:r>
                <a:endParaRPr lang="en-US" sz="2400" dirty="0">
                  <a:latin typeface="Times New Roman" panose="02020603050405020304" pitchFamily="18" charset="0"/>
                  <a:cs typeface="Times New Roman" panose="02020603050405020304" pitchFamily="18" charset="0"/>
                </a:endParaRPr>
              </a:p>
              <a:p>
                <a:pPr marL="0" indent="0">
                  <a:buNone/>
                </a:pPr>
                <a:r>
                  <a:rPr lang="es-MX" sz="2400" dirty="0">
                    <a:latin typeface="Times New Roman" panose="02020603050405020304" pitchFamily="18" charset="0"/>
                    <a:cs typeface="Times New Roman" panose="02020603050405020304" pitchFamily="18" charset="0"/>
                  </a:rPr>
                  <a:t>N = 869</a:t>
                </a:r>
                <a:endParaRPr lang="en-US" sz="2400" dirty="0">
                  <a:latin typeface="Times New Roman" panose="02020603050405020304" pitchFamily="18" charset="0"/>
                  <a:cs typeface="Times New Roman" panose="02020603050405020304" pitchFamily="18" charset="0"/>
                </a:endParaRPr>
              </a:p>
              <a:p>
                <a:pPr marL="0" indent="0">
                  <a:buNone/>
                </a:pPr>
                <a:r>
                  <a:rPr lang="es-MX" sz="2400" dirty="0">
                    <a:latin typeface="Times New Roman" panose="02020603050405020304" pitchFamily="18" charset="0"/>
                    <a:cs typeface="Times New Roman" panose="02020603050405020304" pitchFamily="18" charset="0"/>
                  </a:rPr>
                  <a:t>n =  20</a:t>
                </a:r>
                <a:endParaRPr lang="en-US" sz="2400" dirty="0">
                  <a:latin typeface="Times New Roman" panose="02020603050405020304" pitchFamily="18" charset="0"/>
                  <a:cs typeface="Times New Roman" panose="02020603050405020304" pitchFamily="18" charset="0"/>
                </a:endParaRPr>
              </a:p>
              <a:p>
                <a:pPr marL="0" indent="0">
                  <a:buNone/>
                </a:pPr>
                <a14:m>
                  <m:oMathPara xmlns:m="http://schemas.openxmlformats.org/officeDocument/2006/math">
                    <m:oMathParaPr>
                      <m:jc m:val="centerGroup"/>
                    </m:oMathParaPr>
                    <m:oMath xmlns:m="http://schemas.openxmlformats.org/officeDocument/2006/math">
                      <m:r>
                        <a:rPr lang="es-MX" sz="2400" i="1">
                          <a:latin typeface="Cambria Math"/>
                        </a:rPr>
                        <m:t>43.45=</m:t>
                      </m:r>
                      <m:f>
                        <m:fPr>
                          <m:ctrlPr>
                            <a:rPr lang="en-US" sz="2400" i="1">
                              <a:latin typeface="Cambria Math"/>
                            </a:rPr>
                          </m:ctrlPr>
                        </m:fPr>
                        <m:num>
                          <m:r>
                            <a:rPr lang="es-MX" sz="2400" i="1">
                              <a:latin typeface="Cambria Math"/>
                            </a:rPr>
                            <m:t>869</m:t>
                          </m:r>
                        </m:num>
                        <m:den>
                          <m:r>
                            <a:rPr lang="es-MX" sz="2400" i="1">
                              <a:latin typeface="Cambria Math"/>
                            </a:rPr>
                            <m:t>20</m:t>
                          </m:r>
                        </m:den>
                      </m:f>
                    </m:oMath>
                  </m:oMathPara>
                </a14:m>
                <a:endParaRPr lang="en-US" sz="2400" dirty="0">
                  <a:latin typeface="Times New Roman" panose="02020603050405020304" pitchFamily="18" charset="0"/>
                  <a:cs typeface="Times New Roman" panose="02020603050405020304" pitchFamily="18" charset="0"/>
                </a:endParaRPr>
              </a:p>
              <a:p>
                <a:pPr marL="0" indent="0">
                  <a:buNone/>
                </a:pPr>
                <a:r>
                  <a:rPr lang="es-MX" sz="2400" dirty="0">
                    <a:latin typeface="Times New Roman" panose="02020603050405020304" pitchFamily="18" charset="0"/>
                    <a:cs typeface="Times New Roman" panose="02020603050405020304" pitchFamily="18" charset="0"/>
                  </a:rPr>
                  <a:t>El intervalo es de 43, es decir, se selecciona una franquicia y se dejan pasar 42 franquicias y así sucesivamente hasta agotar el listado (directorio) </a:t>
                </a:r>
                <a:r>
                  <a:rPr lang="es-MX" sz="2400" dirty="0" smtClean="0">
                    <a:latin typeface="Times New Roman" panose="02020603050405020304" pitchFamily="18" charset="0"/>
                    <a:cs typeface="Times New Roman" panose="02020603050405020304" pitchFamily="18" charset="0"/>
                  </a:rPr>
                  <a:t>completamente.</a:t>
                </a:r>
                <a:endParaRPr lang="en-US" sz="2400" dirty="0">
                  <a:latin typeface="Times New Roman" panose="02020603050405020304" pitchFamily="18" charset="0"/>
                  <a:cs typeface="Times New Roman" panose="02020603050405020304" pitchFamily="18" charset="0"/>
                </a:endParaRPr>
              </a:p>
            </p:txBody>
          </p:sp>
        </mc:Choice>
        <mc:Fallback xmlns="">
          <p:sp>
            <p:nvSpPr>
              <p:cNvPr id="3" name="2 Marcador de contenido"/>
              <p:cNvSpPr>
                <a:spLocks noGrp="1" noRot="1" noChangeAspect="1" noMove="1" noResize="1" noEditPoints="1" noAdjustHandles="1" noChangeArrowheads="1" noChangeShapeType="1" noTextEdit="1"/>
              </p:cNvSpPr>
              <p:nvPr>
                <p:ph idx="1"/>
              </p:nvPr>
            </p:nvSpPr>
            <p:spPr>
              <a:xfrm>
                <a:off x="457200" y="838200"/>
                <a:ext cx="8229600" cy="5562600"/>
              </a:xfrm>
              <a:blipFill rotWithShape="1">
                <a:blip r:embed="rId2"/>
                <a:stretch>
                  <a:fillRect l="-889" r="-963"/>
                </a:stretch>
              </a:blipFill>
            </p:spPr>
            <p:txBody>
              <a:bodyPr/>
              <a:lstStyle/>
              <a:p>
                <a:r>
                  <a:rPr lang="en-US">
                    <a:noFill/>
                  </a:rPr>
                  <a:t> </a:t>
                </a:r>
              </a:p>
            </p:txBody>
          </p:sp>
        </mc:Fallback>
      </mc:AlternateContent>
    </p:spTree>
    <p:extLst>
      <p:ext uri="{BB962C8B-B14F-4D97-AF65-F5344CB8AC3E}">
        <p14:creationId xmlns:p14="http://schemas.microsoft.com/office/powerpoint/2010/main" val="3144201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3200" b="1" dirty="0" smtClean="0">
                <a:latin typeface="Times New Roman" panose="02020603050405020304" pitchFamily="18" charset="0"/>
                <a:cs typeface="Times New Roman" panose="02020603050405020304" pitchFamily="18" charset="0"/>
              </a:rPr>
              <a:t>Prueba de Hipótesis</a:t>
            </a:r>
            <a:br>
              <a:rPr lang="es-MX" sz="3200" b="1" dirty="0" smtClean="0">
                <a:latin typeface="Times New Roman" panose="02020603050405020304" pitchFamily="18" charset="0"/>
                <a:cs typeface="Times New Roman" panose="02020603050405020304" pitchFamily="18" charset="0"/>
              </a:rPr>
            </a:br>
            <a:r>
              <a:rPr lang="es-MX" sz="3200" b="1" dirty="0" smtClean="0">
                <a:latin typeface="Times New Roman" panose="02020603050405020304" pitchFamily="18" charset="0"/>
                <a:cs typeface="Times New Roman" panose="02020603050405020304" pitchFamily="18" charset="0"/>
              </a:rPr>
              <a:t>Prueba </a:t>
            </a:r>
            <a:r>
              <a:rPr lang="en-US" sz="3200" dirty="0">
                <a:latin typeface="Times New Roman" panose="02020603050405020304" pitchFamily="18" charset="0"/>
                <a:cs typeface="Times New Roman" panose="02020603050405020304" pitchFamily="18" charset="0"/>
              </a:rPr>
              <a:t>χ</a:t>
            </a:r>
            <a:r>
              <a:rPr lang="es-MX" sz="3200" dirty="0">
                <a:latin typeface="Times New Roman" panose="02020603050405020304" pitchFamily="18" charset="0"/>
                <a:cs typeface="Times New Roman" panose="02020603050405020304" pitchFamily="18" charset="0"/>
              </a:rPr>
              <a:t>² </a:t>
            </a:r>
            <a:r>
              <a:rPr lang="es-MX" sz="3200" b="1" dirty="0">
                <a:latin typeface="Times New Roman" panose="02020603050405020304" pitchFamily="18" charset="0"/>
                <a:cs typeface="Times New Roman" panose="02020603050405020304" pitchFamily="18" charset="0"/>
              </a:rPr>
              <a:t>Ji Cuadrada</a:t>
            </a:r>
            <a:endParaRPr lang="en-US" sz="3200" dirty="0">
              <a:latin typeface="Times New Roman" panose="02020603050405020304" pitchFamily="18" charset="0"/>
              <a:cs typeface="Times New Roman" panose="02020603050405020304" pitchFamily="18" charset="0"/>
            </a:endParaRPr>
          </a:p>
        </p:txBody>
      </p:sp>
      <p:sp>
        <p:nvSpPr>
          <p:cNvPr id="3" name="2 Marcador de contenido"/>
          <p:cNvSpPr>
            <a:spLocks noGrp="1"/>
          </p:cNvSpPr>
          <p:nvPr>
            <p:ph idx="1"/>
          </p:nvPr>
        </p:nvSpPr>
        <p:spPr/>
        <p:txBody>
          <a:bodyPr/>
          <a:lstStyle/>
          <a:p>
            <a:pPr marL="0" indent="0" algn="just">
              <a:lnSpc>
                <a:spcPct val="150000"/>
              </a:lnSpc>
              <a:buNone/>
            </a:pPr>
            <a:r>
              <a:rPr lang="es-MX" sz="2400" dirty="0">
                <a:latin typeface="Times New Roman" panose="02020603050405020304" pitchFamily="18" charset="0"/>
                <a:cs typeface="Times New Roman" panose="02020603050405020304" pitchFamily="18" charset="0"/>
              </a:rPr>
              <a:t>La prueba ji cuadrada se utiliza para realizar diversas pruebas de hipótesis, la que se emplea aquí, es la prueba de independencia entre variables (</a:t>
            </a:r>
            <a:r>
              <a:rPr lang="es-MX" sz="2400" dirty="0" err="1">
                <a:latin typeface="Times New Roman" panose="02020603050405020304" pitchFamily="18" charset="0"/>
                <a:cs typeface="Times New Roman" panose="02020603050405020304" pitchFamily="18" charset="0"/>
              </a:rPr>
              <a:t>Diaz</a:t>
            </a:r>
            <a:r>
              <a:rPr lang="es-MX" sz="2400" dirty="0">
                <a:latin typeface="Times New Roman" panose="02020603050405020304" pitchFamily="18" charset="0"/>
                <a:cs typeface="Times New Roman" panose="02020603050405020304" pitchFamily="18" charset="0"/>
              </a:rPr>
              <a:t>-Mata, 2013, p. 315</a:t>
            </a:r>
            <a:r>
              <a:rPr lang="es-MX" sz="2400" dirty="0" smtClean="0">
                <a:latin typeface="Times New Roman" panose="02020603050405020304" pitchFamily="18" charset="0"/>
                <a:cs typeface="Times New Roman" panose="02020603050405020304" pitchFamily="18" charset="0"/>
              </a:rPr>
              <a:t>). </a:t>
            </a:r>
            <a:r>
              <a:rPr lang="es-MX" sz="2400" dirty="0">
                <a:latin typeface="Times New Roman" panose="02020603050405020304" pitchFamily="18" charset="0"/>
                <a:cs typeface="Times New Roman" panose="02020603050405020304" pitchFamily="18" charset="0"/>
              </a:rPr>
              <a:t>De acuerdo con Pagano (2006, p. 481) la prueba Ji cuadrada es la prueba de inferencia indicada para variables con escala de medición </a:t>
            </a:r>
            <a:r>
              <a:rPr lang="es-MX" sz="2400" dirty="0" smtClean="0">
                <a:latin typeface="Times New Roman" panose="02020603050405020304" pitchFamily="18" charset="0"/>
                <a:cs typeface="Times New Roman" panose="02020603050405020304" pitchFamily="18" charset="0"/>
              </a:rPr>
              <a:t>nominal.</a:t>
            </a:r>
          </a:p>
          <a:p>
            <a:pPr marL="0" indent="0">
              <a:buNone/>
            </a:pPr>
            <a:endParaRPr lang="es-ES" dirty="0"/>
          </a:p>
          <a:p>
            <a:pPr marL="0" indent="0">
              <a:buNone/>
            </a:pPr>
            <a:endParaRPr lang="es-MX" dirty="0" smtClean="0"/>
          </a:p>
          <a:p>
            <a:pPr marL="0" indent="0">
              <a:buNone/>
            </a:pPr>
            <a:endParaRPr lang="en-US" dirty="0"/>
          </a:p>
          <a:p>
            <a:pPr marL="0" indent="0">
              <a:buNone/>
            </a:pPr>
            <a:endParaRPr 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34540" y="4398962"/>
            <a:ext cx="6934200" cy="2459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232063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15962"/>
          </a:xfrm>
        </p:spPr>
        <p:txBody>
          <a:bodyPr>
            <a:normAutofit/>
          </a:bodyPr>
          <a:lstStyle/>
          <a:p>
            <a:r>
              <a:rPr lang="es-MX" sz="3200" b="1" dirty="0">
                <a:latin typeface="Times New Roman" panose="02020603050405020304" pitchFamily="18" charset="0"/>
                <a:cs typeface="Times New Roman" panose="02020603050405020304" pitchFamily="18" charset="0"/>
              </a:rPr>
              <a:t>Coeficiente de Contingencia </a:t>
            </a:r>
            <a:endParaRPr lang="en-US" sz="32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2 Marcador de contenido"/>
              <p:cNvSpPr>
                <a:spLocks noGrp="1"/>
              </p:cNvSpPr>
              <p:nvPr>
                <p:ph idx="1"/>
              </p:nvPr>
            </p:nvSpPr>
            <p:spPr>
              <a:xfrm>
                <a:off x="457200" y="1295400"/>
                <a:ext cx="8229600" cy="5029200"/>
              </a:xfrm>
            </p:spPr>
            <p:txBody>
              <a:bodyPr>
                <a:normAutofit fontScale="92500" lnSpcReduction="20000"/>
              </a:bodyPr>
              <a:lstStyle/>
              <a:p>
                <a:pPr marL="0" indent="0" algn="just">
                  <a:lnSpc>
                    <a:spcPct val="150000"/>
                  </a:lnSpc>
                  <a:buNone/>
                </a:pPr>
                <a:r>
                  <a:rPr lang="es-MX" sz="2400" dirty="0">
                    <a:latin typeface="Times New Roman" panose="02020603050405020304" pitchFamily="18" charset="0"/>
                    <a:cs typeface="Times New Roman" panose="02020603050405020304" pitchFamily="18" charset="0"/>
                  </a:rPr>
                  <a:t>El coeficiente de contingencia es una medida estadística que permite ver el grado de asociación (Intensidad) entre variables cualitativas. El coeficiente de contingencia arroja una medida de la relación entre las variables de estudio (Stevenson, 1981, p. 461). La fórmula es la siguiente</a:t>
                </a:r>
                <a:r>
                  <a:rPr lang="es-MX" sz="2400" dirty="0" smtClean="0">
                    <a:latin typeface="Times New Roman" panose="02020603050405020304" pitchFamily="18" charset="0"/>
                    <a:cs typeface="Times New Roman" panose="02020603050405020304" pitchFamily="18" charset="0"/>
                  </a:rPr>
                  <a:t>:</a:t>
                </a:r>
              </a:p>
              <a:p>
                <a:pPr marL="0" indent="0" algn="just">
                  <a:lnSpc>
                    <a:spcPct val="150000"/>
                  </a:lnSpc>
                  <a:buNone/>
                </a:pPr>
                <a:endParaRPr lang="es-MX" sz="2400" dirty="0" smtClean="0">
                  <a:latin typeface="Times New Roman" panose="02020603050405020304" pitchFamily="18" charset="0"/>
                  <a:cs typeface="Times New Roman" panose="02020603050405020304" pitchFamily="18" charset="0"/>
                </a:endParaRPr>
              </a:p>
              <a:p>
                <a:pPr marL="0" indent="0" algn="just">
                  <a:buNone/>
                </a:pPr>
                <a:r>
                  <a:rPr lang="es-MX" sz="2400" dirty="0">
                    <a:latin typeface="Times New Roman" panose="02020603050405020304" pitchFamily="18" charset="0"/>
                    <a:cs typeface="Times New Roman" panose="02020603050405020304" pitchFamily="18" charset="0"/>
                  </a:rPr>
                  <a:t>C=</a:t>
                </a:r>
                <a14:m>
                  <m:oMath xmlns:m="http://schemas.openxmlformats.org/officeDocument/2006/math">
                    <m:rad>
                      <m:radPr>
                        <m:degHide m:val="on"/>
                        <m:ctrlPr>
                          <a:rPr lang="en-US" sz="2400" i="1">
                            <a:latin typeface="Cambria Math"/>
                          </a:rPr>
                        </m:ctrlPr>
                      </m:radPr>
                      <m:deg/>
                      <m:e>
                        <m:f>
                          <m:fPr>
                            <m:ctrlPr>
                              <a:rPr lang="en-US" sz="2400" i="1" baseline="30000">
                                <a:latin typeface="Cambria Math"/>
                              </a:rPr>
                            </m:ctrlPr>
                          </m:fPr>
                          <m:num>
                            <m:r>
                              <m:rPr>
                                <m:sty m:val="p"/>
                              </m:rPr>
                              <a:rPr lang="es-ES" sz="2400">
                                <a:latin typeface="Cambria Math"/>
                              </a:rPr>
                              <m:t>χ</m:t>
                            </m:r>
                            <m:r>
                              <a:rPr lang="es-ES" sz="2400" baseline="30000">
                                <a:latin typeface="Cambria Math"/>
                              </a:rPr>
                              <m:t>2</m:t>
                            </m:r>
                          </m:num>
                          <m:den>
                            <m:r>
                              <m:rPr>
                                <m:sty m:val="p"/>
                              </m:rPr>
                              <a:rPr lang="es-ES" sz="2400">
                                <a:latin typeface="Cambria Math"/>
                              </a:rPr>
                              <m:t>χ</m:t>
                            </m:r>
                            <m:r>
                              <a:rPr lang="es-ES" sz="2400" baseline="30000">
                                <a:latin typeface="Cambria Math"/>
                              </a:rPr>
                              <m:t>2+</m:t>
                            </m:r>
                            <m:r>
                              <a:rPr lang="es-MX" sz="2400" i="1">
                                <a:latin typeface="Cambria Math"/>
                              </a:rPr>
                              <m:t>𝑛</m:t>
                            </m:r>
                          </m:den>
                        </m:f>
                      </m:e>
                    </m:rad>
                  </m:oMath>
                </a14:m>
                <a:endParaRPr lang="en-US" sz="2400" dirty="0">
                  <a:latin typeface="Times New Roman" panose="02020603050405020304" pitchFamily="18" charset="0"/>
                  <a:cs typeface="Times New Roman" panose="02020603050405020304" pitchFamily="18" charset="0"/>
                </a:endParaRPr>
              </a:p>
              <a:p>
                <a:pPr marL="0" indent="0" algn="just">
                  <a:buNone/>
                </a:pPr>
                <a:r>
                  <a:rPr lang="es-MX" sz="2400" dirty="0">
                    <a:latin typeface="Times New Roman" panose="02020603050405020304" pitchFamily="18" charset="0"/>
                    <a:cs typeface="Times New Roman" panose="02020603050405020304" pitchFamily="18" charset="0"/>
                  </a:rPr>
                  <a:t>Dónde  </a:t>
                </a:r>
                <a:endParaRPr lang="en-US" sz="2400" dirty="0">
                  <a:latin typeface="Times New Roman" panose="02020603050405020304" pitchFamily="18" charset="0"/>
                  <a:cs typeface="Times New Roman" panose="02020603050405020304" pitchFamily="18" charset="0"/>
                </a:endParaRPr>
              </a:p>
              <a:p>
                <a:pPr algn="just"/>
                <a:r>
                  <a:rPr lang="es-MX" sz="2400" dirty="0">
                    <a:latin typeface="Times New Roman" panose="02020603050405020304" pitchFamily="18" charset="0"/>
                    <a:cs typeface="Times New Roman" panose="02020603050405020304" pitchFamily="18" charset="0"/>
                  </a:rPr>
                  <a:t>C = Coeficiente de Contingencia</a:t>
                </a:r>
                <a:endParaRPr lang="en-US" sz="2400" dirty="0">
                  <a:latin typeface="Times New Roman" panose="02020603050405020304" pitchFamily="18" charset="0"/>
                  <a:cs typeface="Times New Roman" panose="02020603050405020304" pitchFamily="18" charset="0"/>
                </a:endParaRPr>
              </a:p>
              <a:p>
                <a:pPr algn="just"/>
                <a:r>
                  <a:rPr lang="es-ES" sz="2400" dirty="0">
                    <a:latin typeface="Times New Roman" panose="02020603050405020304" pitchFamily="18" charset="0"/>
                    <a:cs typeface="Times New Roman" panose="02020603050405020304" pitchFamily="18" charset="0"/>
                  </a:rPr>
                  <a:t>χ</a:t>
                </a:r>
                <a:r>
                  <a:rPr lang="es-ES" sz="2400" baseline="30000" dirty="0">
                    <a:latin typeface="Times New Roman" panose="02020603050405020304" pitchFamily="18" charset="0"/>
                    <a:cs typeface="Times New Roman" panose="02020603050405020304" pitchFamily="18" charset="0"/>
                  </a:rPr>
                  <a:t>2 </a:t>
                </a:r>
                <a:r>
                  <a:rPr lang="es-MX" sz="2400" dirty="0">
                    <a:latin typeface="Times New Roman" panose="02020603050405020304" pitchFamily="18" charset="0"/>
                    <a:cs typeface="Times New Roman" panose="02020603050405020304" pitchFamily="18" charset="0"/>
                  </a:rPr>
                  <a:t>= Valor ji cuadrada.</a:t>
                </a:r>
                <a:endParaRPr lang="en-US" sz="2400" dirty="0">
                  <a:latin typeface="Times New Roman" panose="02020603050405020304" pitchFamily="18" charset="0"/>
                  <a:cs typeface="Times New Roman" panose="02020603050405020304" pitchFamily="18" charset="0"/>
                </a:endParaRPr>
              </a:p>
              <a:p>
                <a:pPr algn="just"/>
                <a:r>
                  <a:rPr lang="es-MX" sz="2400" dirty="0">
                    <a:latin typeface="Times New Roman" panose="02020603050405020304" pitchFamily="18" charset="0"/>
                    <a:cs typeface="Times New Roman" panose="02020603050405020304" pitchFamily="18" charset="0"/>
                  </a:rPr>
                  <a:t>n = Número de observaciones</a:t>
                </a:r>
                <a:endParaRPr lang="en-US" sz="2400" dirty="0">
                  <a:latin typeface="Times New Roman" panose="02020603050405020304" pitchFamily="18" charset="0"/>
                  <a:cs typeface="Times New Roman" panose="02020603050405020304" pitchFamily="18" charset="0"/>
                </a:endParaRPr>
              </a:p>
              <a:p>
                <a:pPr marL="0" indent="0" algn="just">
                  <a:lnSpc>
                    <a:spcPct val="150000"/>
                  </a:lnSpc>
                  <a:buNone/>
                </a:pPr>
                <a:endParaRPr lang="en-US" sz="2400" dirty="0">
                  <a:latin typeface="Times New Roman" panose="02020603050405020304" pitchFamily="18" charset="0"/>
                  <a:cs typeface="Times New Roman" panose="02020603050405020304" pitchFamily="18" charset="0"/>
                </a:endParaRPr>
              </a:p>
              <a:p>
                <a:pPr marL="0" indent="0" algn="just">
                  <a:lnSpc>
                    <a:spcPct val="150000"/>
                  </a:lnSpc>
                  <a:buNone/>
                </a:pPr>
                <a:endParaRPr lang="es-MX" sz="2400" dirty="0" smtClean="0">
                  <a:latin typeface="Times New Roman" panose="02020603050405020304" pitchFamily="18" charset="0"/>
                  <a:cs typeface="Times New Roman" panose="02020603050405020304" pitchFamily="18" charset="0"/>
                </a:endParaRPr>
              </a:p>
              <a:p>
                <a:pPr marL="0" indent="0" algn="just">
                  <a:lnSpc>
                    <a:spcPct val="150000"/>
                  </a:lnSpc>
                  <a:buNone/>
                </a:pPr>
                <a:endParaRPr lang="en-US" sz="2400" dirty="0">
                  <a:latin typeface="Times New Roman" panose="02020603050405020304" pitchFamily="18" charset="0"/>
                  <a:cs typeface="Times New Roman" panose="02020603050405020304" pitchFamily="18" charset="0"/>
                </a:endParaRPr>
              </a:p>
            </p:txBody>
          </p:sp>
        </mc:Choice>
        <mc:Fallback xmlns="">
          <p:sp>
            <p:nvSpPr>
              <p:cNvPr id="3" name="2 Marcador de contenido"/>
              <p:cNvSpPr>
                <a:spLocks noGrp="1" noRot="1" noChangeAspect="1" noMove="1" noResize="1" noEditPoints="1" noAdjustHandles="1" noChangeArrowheads="1" noChangeShapeType="1" noTextEdit="1"/>
              </p:cNvSpPr>
              <p:nvPr>
                <p:ph idx="1"/>
              </p:nvPr>
            </p:nvSpPr>
            <p:spPr>
              <a:xfrm>
                <a:off x="457200" y="1295400"/>
                <a:ext cx="8229600" cy="5029200"/>
              </a:xfrm>
              <a:blipFill rotWithShape="1">
                <a:blip r:embed="rId2"/>
                <a:stretch>
                  <a:fillRect l="-889" r="-963"/>
                </a:stretch>
              </a:blipFill>
            </p:spPr>
            <p:txBody>
              <a:bodyPr/>
              <a:lstStyle/>
              <a:p>
                <a:r>
                  <a:rPr lang="en-US">
                    <a:noFill/>
                  </a:rPr>
                  <a:t> </a:t>
                </a:r>
              </a:p>
            </p:txBody>
          </p:sp>
        </mc:Fallback>
      </mc:AlternateContent>
    </p:spTree>
    <p:extLst>
      <p:ext uri="{BB962C8B-B14F-4D97-AF65-F5344CB8AC3E}">
        <p14:creationId xmlns:p14="http://schemas.microsoft.com/office/powerpoint/2010/main" val="6270362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15962"/>
          </a:xfrm>
        </p:spPr>
        <p:txBody>
          <a:bodyPr>
            <a:normAutofit/>
          </a:bodyPr>
          <a:lstStyle/>
          <a:p>
            <a:r>
              <a:rPr lang="es-MX" sz="3200" b="1" dirty="0">
                <a:latin typeface="Times New Roman" panose="02020603050405020304" pitchFamily="18" charset="0"/>
                <a:cs typeface="Times New Roman" panose="02020603050405020304" pitchFamily="18" charset="0"/>
              </a:rPr>
              <a:t>Coeficiente </a:t>
            </a:r>
            <a:r>
              <a:rPr lang="es-MX" sz="3200" b="1" dirty="0" smtClean="0">
                <a:latin typeface="Times New Roman" panose="02020603050405020304" pitchFamily="18" charset="0"/>
                <a:cs typeface="Times New Roman" panose="02020603050405020304" pitchFamily="18" charset="0"/>
              </a:rPr>
              <a:t>Kappa</a:t>
            </a:r>
            <a:endParaRPr lang="en-US" sz="3200" dirty="0">
              <a:latin typeface="Times New Roman" panose="02020603050405020304" pitchFamily="18" charset="0"/>
              <a:cs typeface="Times New Roman" panose="02020603050405020304" pitchFamily="18" charset="0"/>
            </a:endParaRPr>
          </a:p>
        </p:txBody>
      </p:sp>
      <p:sp>
        <p:nvSpPr>
          <p:cNvPr id="3" name="2 Marcador de contenido"/>
          <p:cNvSpPr>
            <a:spLocks noGrp="1"/>
          </p:cNvSpPr>
          <p:nvPr>
            <p:ph idx="1"/>
          </p:nvPr>
        </p:nvSpPr>
        <p:spPr>
          <a:xfrm>
            <a:off x="457200" y="1219200"/>
            <a:ext cx="8229600" cy="4906963"/>
          </a:xfrm>
        </p:spPr>
        <p:txBody>
          <a:bodyPr>
            <a:normAutofit fontScale="77500" lnSpcReduction="20000"/>
          </a:bodyPr>
          <a:lstStyle/>
          <a:p>
            <a:pPr marL="0" indent="0" algn="just">
              <a:lnSpc>
                <a:spcPct val="160000"/>
              </a:lnSpc>
              <a:buNone/>
            </a:pPr>
            <a:r>
              <a:rPr lang="es-MX" sz="2800" dirty="0">
                <a:latin typeface="Times New Roman" panose="02020603050405020304" pitchFamily="18" charset="0"/>
                <a:cs typeface="Times New Roman" panose="02020603050405020304" pitchFamily="18" charset="0"/>
              </a:rPr>
              <a:t>El coeficiente Kappa es una prueba estadística que refleja el grado de consistencia (concordancia) entre las respuestas de un cuestionario elaborado con reactivos nominales, es decir, mide la confiabilidad. El coeficiente de Kappa mide la fiabilidad de las respuestas y sus valores se encuentran entre -1 y +1, el signo del coeficiente indica el tipo de relación entre las variables ya sea positivo o negativo. La forma de calcularlo es la siguiente:</a:t>
            </a:r>
            <a:endParaRPr lang="en-US" sz="2800" dirty="0">
              <a:latin typeface="Times New Roman" panose="02020603050405020304" pitchFamily="18" charset="0"/>
              <a:cs typeface="Times New Roman" panose="02020603050405020304" pitchFamily="18" charset="0"/>
            </a:endParaRPr>
          </a:p>
          <a:p>
            <a:pPr marL="0" indent="0" algn="just">
              <a:lnSpc>
                <a:spcPct val="160000"/>
              </a:lnSpc>
              <a:buNone/>
            </a:pPr>
            <a:r>
              <a:rPr lang="es-MX" sz="2800" dirty="0">
                <a:latin typeface="Times New Roman" panose="02020603050405020304" pitchFamily="18" charset="0"/>
                <a:cs typeface="Times New Roman" panose="02020603050405020304" pitchFamily="18" charset="0"/>
              </a:rPr>
              <a:t>K= ((</a:t>
            </a:r>
            <a:r>
              <a:rPr lang="en-US" sz="2800" dirty="0">
                <a:latin typeface="Times New Roman" panose="02020603050405020304" pitchFamily="18" charset="0"/>
                <a:cs typeface="Times New Roman" panose="02020603050405020304" pitchFamily="18" charset="0"/>
              </a:rPr>
              <a:t>Σ</a:t>
            </a:r>
            <a:r>
              <a:rPr lang="es-MX" sz="2800" dirty="0">
                <a:latin typeface="Times New Roman" panose="02020603050405020304" pitchFamily="18" charset="0"/>
                <a:cs typeface="Times New Roman" panose="02020603050405020304" pitchFamily="18" charset="0"/>
              </a:rPr>
              <a:t> concordancias observadas) – (</a:t>
            </a:r>
            <a:r>
              <a:rPr lang="en-US" sz="2800" dirty="0">
                <a:latin typeface="Times New Roman" panose="02020603050405020304" pitchFamily="18" charset="0"/>
                <a:cs typeface="Times New Roman" panose="02020603050405020304" pitchFamily="18" charset="0"/>
              </a:rPr>
              <a:t>Σ</a:t>
            </a:r>
            <a:r>
              <a:rPr lang="es-MX" sz="2800" dirty="0">
                <a:latin typeface="Times New Roman" panose="02020603050405020304" pitchFamily="18" charset="0"/>
                <a:cs typeface="Times New Roman" panose="02020603050405020304" pitchFamily="18" charset="0"/>
              </a:rPr>
              <a:t> concordancias atribuibles al azar)) / ((Total de observaciones) – (</a:t>
            </a:r>
            <a:r>
              <a:rPr lang="en-US" sz="2800" dirty="0">
                <a:latin typeface="Times New Roman" panose="02020603050405020304" pitchFamily="18" charset="0"/>
                <a:cs typeface="Times New Roman" panose="02020603050405020304" pitchFamily="18" charset="0"/>
              </a:rPr>
              <a:t>Σ</a:t>
            </a:r>
            <a:r>
              <a:rPr lang="es-MX" sz="2800" dirty="0">
                <a:latin typeface="Times New Roman" panose="02020603050405020304" pitchFamily="18" charset="0"/>
                <a:cs typeface="Times New Roman" panose="02020603050405020304" pitchFamily="18" charset="0"/>
              </a:rPr>
              <a:t> concordancias atribuibles al azar)). Cerda y Villarroel (2008, p. 57).</a:t>
            </a:r>
            <a:endParaRPr lang="en-US" sz="2800" dirty="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4931392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5015" y="152400"/>
            <a:ext cx="5393970" cy="6553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071988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1" y="52377"/>
            <a:ext cx="5375370" cy="68056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529849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399" y="90039"/>
            <a:ext cx="5039621" cy="66917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122682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274638"/>
            <a:ext cx="7924800" cy="639762"/>
          </a:xfrm>
        </p:spPr>
        <p:txBody>
          <a:bodyPr>
            <a:normAutofit fontScale="90000"/>
          </a:bodyPr>
          <a:lstStyle/>
          <a:p>
            <a:r>
              <a:rPr lang="es-MX" dirty="0" smtClean="0">
                <a:latin typeface="Times New Roman" panose="02020603050405020304" pitchFamily="18" charset="0"/>
                <a:cs typeface="Times New Roman" panose="02020603050405020304" pitchFamily="18" charset="0"/>
              </a:rPr>
              <a:t>Contenido</a:t>
            </a:r>
            <a:endParaRPr lang="en-US" dirty="0">
              <a:latin typeface="Times New Roman" panose="02020603050405020304" pitchFamily="18" charset="0"/>
              <a:cs typeface="Times New Roman" panose="02020603050405020304" pitchFamily="18" charset="0"/>
            </a:endParaRPr>
          </a:p>
        </p:txBody>
      </p:sp>
      <p:sp>
        <p:nvSpPr>
          <p:cNvPr id="6" name="TextBox 5"/>
          <p:cNvSpPr txBox="1"/>
          <p:nvPr/>
        </p:nvSpPr>
        <p:spPr>
          <a:xfrm>
            <a:off x="304800" y="1143000"/>
            <a:ext cx="8458200" cy="369332"/>
          </a:xfrm>
          <a:prstGeom prst="rect">
            <a:avLst/>
          </a:prstGeom>
          <a:noFill/>
        </p:spPr>
        <p:txBody>
          <a:bodyPr wrap="square" rtlCol="0">
            <a:spAutoFit/>
          </a:bodyPr>
          <a:lstStyle/>
          <a:p>
            <a:pPr indent="-457200" algn="just"/>
            <a:endParaRPr lang="en-US" dirty="0">
              <a:latin typeface="Arial" pitchFamily="34" charset="0"/>
              <a:cs typeface="Arial" pitchFamily="34" charset="0"/>
            </a:endParaRPr>
          </a:p>
        </p:txBody>
      </p:sp>
      <p:graphicFrame>
        <p:nvGraphicFramePr>
          <p:cNvPr id="2" name="1 Diagrama"/>
          <p:cNvGraphicFramePr/>
          <p:nvPr>
            <p:extLst>
              <p:ext uri="{D42A27DB-BD31-4B8C-83A1-F6EECF244321}">
                <p14:modId xmlns:p14="http://schemas.microsoft.com/office/powerpoint/2010/main" val="3800894144"/>
              </p:ext>
            </p:extLst>
          </p:nvPr>
        </p:nvGraphicFramePr>
        <p:xfrm>
          <a:off x="1485900" y="990600"/>
          <a:ext cx="6096000" cy="2717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6 Diagrama"/>
          <p:cNvGraphicFramePr/>
          <p:nvPr>
            <p:extLst>
              <p:ext uri="{D42A27DB-BD31-4B8C-83A1-F6EECF244321}">
                <p14:modId xmlns:p14="http://schemas.microsoft.com/office/powerpoint/2010/main" val="210291014"/>
              </p:ext>
            </p:extLst>
          </p:nvPr>
        </p:nvGraphicFramePr>
        <p:xfrm>
          <a:off x="1501772" y="3505200"/>
          <a:ext cx="6096000" cy="24384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3" name="2 CuadroTexto"/>
          <p:cNvSpPr txBox="1"/>
          <p:nvPr/>
        </p:nvSpPr>
        <p:spPr>
          <a:xfrm>
            <a:off x="2133600" y="5867400"/>
            <a:ext cx="5486400" cy="523220"/>
          </a:xfrm>
          <a:prstGeom prst="rect">
            <a:avLst/>
          </a:prstGeom>
          <a:noFill/>
        </p:spPr>
        <p:txBody>
          <a:bodyPr wrap="square" rtlCol="0">
            <a:spAutoFit/>
          </a:bodyPr>
          <a:lstStyle/>
          <a:p>
            <a:r>
              <a:rPr lang="es-MX" sz="2800" dirty="0" smtClean="0">
                <a:latin typeface="Times New Roman" panose="02020603050405020304" pitchFamily="18" charset="0"/>
                <a:cs typeface="Times New Roman" panose="02020603050405020304" pitchFamily="18" charset="0"/>
              </a:rPr>
              <a:t>Conclusiones y Recomendaciones</a:t>
            </a:r>
            <a:endParaRPr lang="en-US"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3200" dirty="0" smtClean="0">
                <a:latin typeface="Times New Roman" panose="02020603050405020304" pitchFamily="18" charset="0"/>
                <a:cs typeface="Times New Roman" panose="02020603050405020304" pitchFamily="18" charset="0"/>
              </a:rPr>
              <a:t>Acercamiento y medio de contacto con las franquicias.</a:t>
            </a:r>
            <a:endParaRPr lang="en-US" sz="3200" dirty="0">
              <a:latin typeface="Times New Roman" panose="02020603050405020304" pitchFamily="18" charset="0"/>
              <a:cs typeface="Times New Roman" panose="02020603050405020304" pitchFamily="18" charset="0"/>
            </a:endParaRPr>
          </a:p>
        </p:txBody>
      </p:sp>
      <p:sp>
        <p:nvSpPr>
          <p:cNvPr id="3" name="2 Marcador de contenido"/>
          <p:cNvSpPr>
            <a:spLocks noGrp="1"/>
          </p:cNvSpPr>
          <p:nvPr>
            <p:ph idx="1"/>
          </p:nvPr>
        </p:nvSpPr>
        <p:spPr>
          <a:xfrm>
            <a:off x="457200" y="1828800"/>
            <a:ext cx="8229600" cy="4297363"/>
          </a:xfrm>
        </p:spPr>
        <p:txBody>
          <a:bodyPr>
            <a:normAutofit/>
          </a:bodyPr>
          <a:lstStyle/>
          <a:p>
            <a:pPr marL="0" indent="0" algn="just">
              <a:lnSpc>
                <a:spcPct val="150000"/>
              </a:lnSpc>
              <a:buNone/>
            </a:pPr>
            <a:r>
              <a:rPr lang="es-MX" sz="2600" dirty="0" smtClean="0">
                <a:latin typeface="Times New Roman" panose="02020603050405020304" pitchFamily="18" charset="0"/>
                <a:cs typeface="Times New Roman" panose="02020603050405020304" pitchFamily="18" charset="0"/>
              </a:rPr>
              <a:t>El primer contacto con las franquicias fue por vía telefónica y posteriormente se les envió el cuestionario por correo electrónico a aquellas que accedieron a contestarlo.</a:t>
            </a:r>
            <a:endParaRPr lang="en-US"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04702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411" y="838200"/>
            <a:ext cx="9144000" cy="750277"/>
          </a:xfrm>
        </p:spPr>
        <p:txBody>
          <a:bodyPr>
            <a:normAutofit fontScale="90000"/>
          </a:bodyPr>
          <a:lstStyle/>
          <a:p>
            <a:r>
              <a:rPr lang="es-MX" sz="2900" b="1" dirty="0">
                <a:latin typeface="Times New Roman" panose="02020603050405020304" pitchFamily="18" charset="0"/>
                <a:cs typeface="Times New Roman" panose="02020603050405020304" pitchFamily="18" charset="0"/>
              </a:rPr>
              <a:t>Tipos y distribución de las respuestas obtenidas en </a:t>
            </a:r>
            <a:r>
              <a:rPr lang="es-MX" sz="2900" b="1" dirty="0" smtClean="0">
                <a:latin typeface="Times New Roman" panose="02020603050405020304" pitchFamily="18" charset="0"/>
                <a:cs typeface="Times New Roman" panose="02020603050405020304" pitchFamily="18" charset="0"/>
              </a:rPr>
              <a:t/>
            </a:r>
            <a:br>
              <a:rPr lang="es-MX" sz="2900" b="1" dirty="0" smtClean="0">
                <a:latin typeface="Times New Roman" panose="02020603050405020304" pitchFamily="18" charset="0"/>
                <a:cs typeface="Times New Roman" panose="02020603050405020304" pitchFamily="18" charset="0"/>
              </a:rPr>
            </a:br>
            <a:r>
              <a:rPr lang="es-MX" sz="2900" b="1" dirty="0" smtClean="0">
                <a:latin typeface="Times New Roman" panose="02020603050405020304" pitchFamily="18" charset="0"/>
                <a:cs typeface="Times New Roman" panose="02020603050405020304" pitchFamily="18" charset="0"/>
              </a:rPr>
              <a:t>el </a:t>
            </a:r>
            <a:r>
              <a:rPr lang="es-MX" sz="2900" b="1" dirty="0">
                <a:latin typeface="Times New Roman" panose="02020603050405020304" pitchFamily="18" charset="0"/>
                <a:cs typeface="Times New Roman" panose="02020603050405020304" pitchFamily="18" charset="0"/>
              </a:rPr>
              <a:t>trabajo de </a:t>
            </a:r>
            <a:r>
              <a:rPr lang="es-MX" sz="2900" b="1" dirty="0" smtClean="0">
                <a:latin typeface="Times New Roman" panose="02020603050405020304" pitchFamily="18" charset="0"/>
                <a:cs typeface="Times New Roman" panose="02020603050405020304" pitchFamily="18" charset="0"/>
              </a:rPr>
              <a:t>campo.</a:t>
            </a:r>
            <a:r>
              <a:rPr lang="en-US" sz="3200" b="1" i="1" dirty="0"/>
              <a:t/>
            </a:r>
            <a:br>
              <a:rPr lang="en-US" sz="3200" b="1" i="1" dirty="0"/>
            </a:br>
            <a:r>
              <a:rPr lang="en-US" sz="3600" b="1" dirty="0">
                <a:latin typeface="Times New Roman" panose="02020603050405020304" pitchFamily="18" charset="0"/>
                <a:cs typeface="Times New Roman" panose="02020603050405020304" pitchFamily="18" charset="0"/>
              </a:rPr>
              <a:t/>
            </a:r>
            <a:br>
              <a:rPr lang="en-US" sz="3600" b="1" dirty="0">
                <a:latin typeface="Times New Roman" panose="02020603050405020304" pitchFamily="18" charset="0"/>
                <a:cs typeface="Times New Roman" panose="02020603050405020304" pitchFamily="18" charset="0"/>
              </a:rPr>
            </a:br>
            <a:r>
              <a:rPr lang="en-US" sz="3600" b="1" i="1" dirty="0"/>
              <a:t/>
            </a:r>
            <a:br>
              <a:rPr lang="en-US" sz="3600" b="1" i="1" dirty="0"/>
            </a:br>
            <a:endParaRPr lang="en-US" sz="3500" b="1" dirty="0">
              <a:latin typeface="Times New Roman" panose="02020603050405020304" pitchFamily="18" charset="0"/>
              <a:cs typeface="Times New Roman" panose="02020603050405020304" pitchFamily="18" charset="0"/>
            </a:endParaRPr>
          </a:p>
        </p:txBody>
      </p:sp>
      <p:sp>
        <p:nvSpPr>
          <p:cNvPr id="3" name="2 Marcador de contenido"/>
          <p:cNvSpPr>
            <a:spLocks noGrp="1"/>
          </p:cNvSpPr>
          <p:nvPr>
            <p:ph idx="1"/>
          </p:nvPr>
        </p:nvSpPr>
        <p:spPr>
          <a:xfrm>
            <a:off x="3411" y="1066800"/>
            <a:ext cx="9140589" cy="4343400"/>
          </a:xfrm>
        </p:spPr>
        <p:txBody>
          <a:bodyPr>
            <a:normAutofit/>
          </a:bodyPr>
          <a:lstStyle/>
          <a:p>
            <a:pPr marL="0" indent="0" algn="just">
              <a:lnSpc>
                <a:spcPct val="150000"/>
              </a:lnSpc>
              <a:buNone/>
            </a:pPr>
            <a:endParaRPr lang="en-US" sz="2000" b="1" dirty="0">
              <a:latin typeface="Times New Roman" panose="02020603050405020304" pitchFamily="18" charset="0"/>
              <a:cs typeface="Times New Roman" panose="02020603050405020304" pitchFamily="18" charset="0"/>
            </a:endParaRPr>
          </a:p>
          <a:p>
            <a:pPr marL="0" indent="0" algn="just">
              <a:lnSpc>
                <a:spcPct val="150000"/>
              </a:lnSpc>
              <a:buNone/>
            </a:pPr>
            <a:endParaRPr lang="es-MX" dirty="0" smtClean="0">
              <a:latin typeface="Times New Roman" panose="02020603050405020304" pitchFamily="18" charset="0"/>
              <a:cs typeface="Times New Roman" panose="02020603050405020304" pitchFamily="18" charset="0"/>
            </a:endParaRPr>
          </a:p>
          <a:p>
            <a:pPr marL="0" indent="0" algn="just">
              <a:lnSpc>
                <a:spcPct val="150000"/>
              </a:lnSpc>
              <a:buNone/>
            </a:pPr>
            <a:r>
              <a:rPr lang="es-MX"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graphicFrame>
        <p:nvGraphicFramePr>
          <p:cNvPr id="6" name="5 Tabla"/>
          <p:cNvGraphicFramePr>
            <a:graphicFrameLocks noGrp="1"/>
          </p:cNvGraphicFramePr>
          <p:nvPr>
            <p:extLst>
              <p:ext uri="{D42A27DB-BD31-4B8C-83A1-F6EECF244321}">
                <p14:modId xmlns:p14="http://schemas.microsoft.com/office/powerpoint/2010/main" val="1537721820"/>
              </p:ext>
            </p:extLst>
          </p:nvPr>
        </p:nvGraphicFramePr>
        <p:xfrm>
          <a:off x="1143000" y="1219200"/>
          <a:ext cx="6725818" cy="4572000"/>
        </p:xfrm>
        <a:graphic>
          <a:graphicData uri="http://schemas.openxmlformats.org/drawingml/2006/table">
            <a:tbl>
              <a:tblPr firstRow="1" firstCol="1" bandRow="1">
                <a:tableStyleId>{1FECB4D8-DB02-4DC6-A0A2-4F2EBAE1DC90}</a:tableStyleId>
              </a:tblPr>
              <a:tblGrid>
                <a:gridCol w="5780736"/>
                <a:gridCol w="945082"/>
              </a:tblGrid>
              <a:tr h="555518">
                <a:tc>
                  <a:txBody>
                    <a:bodyPr/>
                    <a:lstStyle/>
                    <a:p>
                      <a:pPr marL="0" marR="0">
                        <a:lnSpc>
                          <a:spcPct val="115000"/>
                        </a:lnSpc>
                        <a:spcBef>
                          <a:spcPts val="0"/>
                        </a:spcBef>
                        <a:spcAft>
                          <a:spcPts val="0"/>
                        </a:spcAft>
                      </a:pPr>
                      <a:r>
                        <a:rPr lang="es-MX" sz="1600" dirty="0">
                          <a:effectLst/>
                        </a:rPr>
                        <a:t>Caso</a:t>
                      </a:r>
                      <a:endParaRPr lang="en-US" sz="1600" dirty="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s-MX" sz="1800">
                          <a:effectLst/>
                        </a:rPr>
                        <a:t>Número</a:t>
                      </a:r>
                      <a:endParaRPr lang="en-US" sz="1800">
                        <a:effectLst/>
                        <a:latin typeface="Times New Roman" panose="02020603050405020304" pitchFamily="18" charset="0"/>
                        <a:ea typeface="MS Mincho"/>
                        <a:cs typeface="Times New Roman" panose="02020603050405020304" pitchFamily="18" charset="0"/>
                      </a:endParaRPr>
                    </a:p>
                  </a:txBody>
                  <a:tcPr marL="68580" marR="68580" marT="0" marB="0" anchor="b"/>
                </a:tc>
              </a:tr>
              <a:tr h="438388">
                <a:tc>
                  <a:txBody>
                    <a:bodyPr/>
                    <a:lstStyle/>
                    <a:p>
                      <a:pPr marL="0" marR="0">
                        <a:lnSpc>
                          <a:spcPct val="115000"/>
                        </a:lnSpc>
                        <a:spcBef>
                          <a:spcPts val="0"/>
                        </a:spcBef>
                        <a:spcAft>
                          <a:spcPts val="0"/>
                        </a:spcAft>
                      </a:pPr>
                      <a:r>
                        <a:rPr lang="es-MX" sz="1600">
                          <a:effectLst/>
                        </a:rPr>
                        <a:t>Total franquicias</a:t>
                      </a:r>
                      <a:endParaRPr lang="en-US" sz="160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s-MX" sz="1800" dirty="0" smtClean="0">
                          <a:effectLst/>
                          <a:latin typeface="+mn-lt"/>
                          <a:ea typeface="+mn-ea"/>
                          <a:cs typeface="+mn-cs"/>
                        </a:rPr>
                        <a:t>1,010</a:t>
                      </a:r>
                      <a:endParaRPr lang="en-US" sz="1800" dirty="0">
                        <a:effectLst/>
                        <a:latin typeface="Times New Roman" panose="02020603050405020304" pitchFamily="18" charset="0"/>
                        <a:ea typeface="MS Mincho"/>
                        <a:cs typeface="Times New Roman" panose="02020603050405020304" pitchFamily="18" charset="0"/>
                      </a:endParaRPr>
                    </a:p>
                  </a:txBody>
                  <a:tcPr marL="68580" marR="68580" marT="0" marB="0" anchor="b"/>
                </a:tc>
              </a:tr>
              <a:tr h="438388">
                <a:tc>
                  <a:txBody>
                    <a:bodyPr/>
                    <a:lstStyle/>
                    <a:p>
                      <a:pPr marL="0" marR="0">
                        <a:lnSpc>
                          <a:spcPct val="115000"/>
                        </a:lnSpc>
                        <a:spcBef>
                          <a:spcPts val="0"/>
                        </a:spcBef>
                        <a:spcAft>
                          <a:spcPts val="0"/>
                        </a:spcAft>
                      </a:pPr>
                      <a:r>
                        <a:rPr lang="es-MX" sz="1600">
                          <a:effectLst/>
                        </a:rPr>
                        <a:t>Total franquicias mexicanas</a:t>
                      </a:r>
                      <a:endParaRPr lang="en-US" sz="160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s-MX" sz="1800" dirty="0" smtClean="0">
                          <a:effectLst/>
                          <a:latin typeface="+mn-lt"/>
                          <a:ea typeface="+mn-ea"/>
                          <a:cs typeface="+mn-cs"/>
                        </a:rPr>
                        <a:t>869</a:t>
                      </a:r>
                      <a:endParaRPr lang="en-US" sz="1800" dirty="0">
                        <a:effectLst/>
                        <a:latin typeface="Times New Roman" panose="02020603050405020304" pitchFamily="18" charset="0"/>
                        <a:ea typeface="MS Mincho"/>
                        <a:cs typeface="Times New Roman" panose="02020603050405020304" pitchFamily="18" charset="0"/>
                      </a:endParaRPr>
                    </a:p>
                  </a:txBody>
                  <a:tcPr marL="68580" marR="68580" marT="0" marB="0" anchor="b"/>
                </a:tc>
              </a:tr>
              <a:tr h="438388">
                <a:tc>
                  <a:txBody>
                    <a:bodyPr/>
                    <a:lstStyle/>
                    <a:p>
                      <a:pPr marL="0" marR="0">
                        <a:lnSpc>
                          <a:spcPct val="115000"/>
                        </a:lnSpc>
                        <a:spcBef>
                          <a:spcPts val="0"/>
                        </a:spcBef>
                        <a:spcAft>
                          <a:spcPts val="0"/>
                        </a:spcAft>
                      </a:pPr>
                      <a:r>
                        <a:rPr lang="es-MX" sz="1600">
                          <a:effectLst/>
                        </a:rPr>
                        <a:t>No se pudo hacer contacto vía telefónica</a:t>
                      </a:r>
                      <a:endParaRPr lang="en-US" sz="160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s-MX" sz="1800" dirty="0" smtClean="0">
                          <a:effectLst/>
                          <a:latin typeface="+mn-lt"/>
                          <a:ea typeface="+mn-ea"/>
                          <a:cs typeface="+mn-cs"/>
                        </a:rPr>
                        <a:t>276</a:t>
                      </a:r>
                      <a:endParaRPr lang="en-US" sz="1800" dirty="0">
                        <a:effectLst/>
                        <a:latin typeface="Times New Roman" panose="02020603050405020304" pitchFamily="18" charset="0"/>
                        <a:ea typeface="MS Mincho"/>
                        <a:cs typeface="Times New Roman" panose="02020603050405020304" pitchFamily="18" charset="0"/>
                      </a:endParaRPr>
                    </a:p>
                  </a:txBody>
                  <a:tcPr marL="68580" marR="68580" marT="0" marB="0" anchor="b"/>
                </a:tc>
              </a:tr>
              <a:tr h="438388">
                <a:tc>
                  <a:txBody>
                    <a:bodyPr/>
                    <a:lstStyle/>
                    <a:p>
                      <a:pPr marL="0" marR="0">
                        <a:lnSpc>
                          <a:spcPct val="115000"/>
                        </a:lnSpc>
                        <a:spcBef>
                          <a:spcPts val="0"/>
                        </a:spcBef>
                        <a:spcAft>
                          <a:spcPts val="0"/>
                        </a:spcAft>
                      </a:pPr>
                      <a:r>
                        <a:rPr lang="es-MX" sz="1600">
                          <a:effectLst/>
                        </a:rPr>
                        <a:t>Levantaron la bocina</a:t>
                      </a:r>
                      <a:endParaRPr lang="en-US" sz="160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s-MX" sz="1800" dirty="0" smtClean="0">
                          <a:effectLst/>
                          <a:latin typeface="+mn-lt"/>
                          <a:ea typeface="+mn-ea"/>
                          <a:cs typeface="+mn-cs"/>
                        </a:rPr>
                        <a:t>593</a:t>
                      </a:r>
                      <a:endParaRPr lang="en-US" sz="1800" dirty="0">
                        <a:effectLst/>
                        <a:latin typeface="Times New Roman" panose="02020603050405020304" pitchFamily="18" charset="0"/>
                        <a:ea typeface="MS Mincho"/>
                        <a:cs typeface="Times New Roman" panose="02020603050405020304" pitchFamily="18" charset="0"/>
                      </a:endParaRPr>
                    </a:p>
                  </a:txBody>
                  <a:tcPr marL="68580" marR="68580" marT="0" marB="0" anchor="b"/>
                </a:tc>
              </a:tr>
              <a:tr h="459240">
                <a:tc>
                  <a:txBody>
                    <a:bodyPr/>
                    <a:lstStyle/>
                    <a:p>
                      <a:pPr marL="0" marR="0">
                        <a:lnSpc>
                          <a:spcPct val="115000"/>
                        </a:lnSpc>
                        <a:spcBef>
                          <a:spcPts val="0"/>
                        </a:spcBef>
                        <a:spcAft>
                          <a:spcPts val="0"/>
                        </a:spcAft>
                      </a:pPr>
                      <a:r>
                        <a:rPr lang="es-MX" sz="1600">
                          <a:effectLst/>
                        </a:rPr>
                        <a:t>Aceptaron que se les enviara el cuestionario</a:t>
                      </a:r>
                      <a:endParaRPr lang="en-US" sz="160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s-MX" sz="1800" dirty="0" smtClean="0">
                          <a:effectLst/>
                          <a:latin typeface="+mn-lt"/>
                          <a:ea typeface="+mn-ea"/>
                          <a:cs typeface="+mn-cs"/>
                        </a:rPr>
                        <a:t>383</a:t>
                      </a:r>
                      <a:endParaRPr lang="en-US" sz="1800" dirty="0">
                        <a:effectLst/>
                        <a:latin typeface="Times New Roman" panose="02020603050405020304" pitchFamily="18" charset="0"/>
                        <a:ea typeface="MS Mincho"/>
                        <a:cs typeface="Times New Roman" panose="02020603050405020304" pitchFamily="18" charset="0"/>
                      </a:endParaRPr>
                    </a:p>
                  </a:txBody>
                  <a:tcPr marL="68580" marR="68580" marT="0" marB="0" anchor="b"/>
                </a:tc>
              </a:tr>
              <a:tr h="488526">
                <a:tc>
                  <a:txBody>
                    <a:bodyPr/>
                    <a:lstStyle/>
                    <a:p>
                      <a:pPr marL="0" marR="0">
                        <a:lnSpc>
                          <a:spcPct val="115000"/>
                        </a:lnSpc>
                        <a:spcBef>
                          <a:spcPts val="0"/>
                        </a:spcBef>
                        <a:spcAft>
                          <a:spcPts val="0"/>
                        </a:spcAft>
                      </a:pPr>
                      <a:r>
                        <a:rPr lang="es-MX" sz="1600">
                          <a:effectLst/>
                        </a:rPr>
                        <a:t>Levantaron la bocina pero se negaron a contestar la encuesta</a:t>
                      </a:r>
                      <a:endParaRPr lang="en-US" sz="160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s-MX" sz="1800" dirty="0" smtClean="0">
                          <a:effectLst/>
                          <a:latin typeface="+mn-lt"/>
                          <a:ea typeface="+mn-ea"/>
                          <a:cs typeface="+mn-cs"/>
                        </a:rPr>
                        <a:t>210</a:t>
                      </a:r>
                      <a:endParaRPr lang="en-US" sz="1800" dirty="0">
                        <a:effectLst/>
                        <a:latin typeface="Times New Roman" panose="02020603050405020304" pitchFamily="18" charset="0"/>
                        <a:ea typeface="MS Mincho"/>
                        <a:cs typeface="Times New Roman" panose="02020603050405020304" pitchFamily="18" charset="0"/>
                      </a:endParaRPr>
                    </a:p>
                  </a:txBody>
                  <a:tcPr marL="68580" marR="68580" marT="0" marB="0" anchor="b"/>
                </a:tc>
              </a:tr>
              <a:tr h="438388">
                <a:tc>
                  <a:txBody>
                    <a:bodyPr/>
                    <a:lstStyle/>
                    <a:p>
                      <a:pPr marL="0" marR="0">
                        <a:lnSpc>
                          <a:spcPct val="115000"/>
                        </a:lnSpc>
                        <a:spcBef>
                          <a:spcPts val="0"/>
                        </a:spcBef>
                        <a:spcAft>
                          <a:spcPts val="0"/>
                        </a:spcAft>
                      </a:pPr>
                      <a:r>
                        <a:rPr lang="es-MX" sz="1600">
                          <a:effectLst/>
                        </a:rPr>
                        <a:t>No levantaron la bocina (nunca contestaron el teléfono)</a:t>
                      </a:r>
                      <a:endParaRPr lang="en-US" sz="160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s-MX" sz="1800" dirty="0" smtClean="0">
                          <a:effectLst/>
                          <a:latin typeface="+mn-lt"/>
                          <a:ea typeface="+mn-ea"/>
                          <a:cs typeface="+mn-cs"/>
                        </a:rPr>
                        <a:t>146</a:t>
                      </a:r>
                      <a:endParaRPr lang="en-US" sz="1800" dirty="0">
                        <a:effectLst/>
                        <a:latin typeface="Times New Roman" panose="02020603050405020304" pitchFamily="18" charset="0"/>
                        <a:ea typeface="MS Mincho"/>
                        <a:cs typeface="Times New Roman" panose="02020603050405020304" pitchFamily="18" charset="0"/>
                      </a:endParaRPr>
                    </a:p>
                  </a:txBody>
                  <a:tcPr marL="68580" marR="68580" marT="0" marB="0" anchor="b"/>
                </a:tc>
              </a:tr>
              <a:tr h="438388">
                <a:tc>
                  <a:txBody>
                    <a:bodyPr/>
                    <a:lstStyle/>
                    <a:p>
                      <a:pPr marL="0" marR="0">
                        <a:lnSpc>
                          <a:spcPct val="115000"/>
                        </a:lnSpc>
                        <a:spcBef>
                          <a:spcPts val="0"/>
                        </a:spcBef>
                        <a:spcAft>
                          <a:spcPts val="0"/>
                        </a:spcAft>
                      </a:pPr>
                      <a:r>
                        <a:rPr lang="es-MX" sz="1600">
                          <a:effectLst/>
                        </a:rPr>
                        <a:t>Línea suspendida</a:t>
                      </a:r>
                      <a:endParaRPr lang="en-US" sz="160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s-MX" sz="1800" dirty="0" smtClean="0">
                          <a:effectLst/>
                          <a:latin typeface="+mn-lt"/>
                          <a:ea typeface="+mn-ea"/>
                          <a:cs typeface="+mn-cs"/>
                        </a:rPr>
                        <a:t>111</a:t>
                      </a:r>
                      <a:endParaRPr lang="en-US" sz="1800" dirty="0">
                        <a:effectLst/>
                        <a:latin typeface="Times New Roman" panose="02020603050405020304" pitchFamily="18" charset="0"/>
                        <a:ea typeface="MS Mincho"/>
                        <a:cs typeface="Times New Roman" panose="02020603050405020304" pitchFamily="18" charset="0"/>
                      </a:endParaRPr>
                    </a:p>
                  </a:txBody>
                  <a:tcPr marL="68580" marR="68580" marT="0" marB="0" anchor="b"/>
                </a:tc>
              </a:tr>
              <a:tr h="438388">
                <a:tc>
                  <a:txBody>
                    <a:bodyPr/>
                    <a:lstStyle/>
                    <a:p>
                      <a:pPr marL="0" marR="0">
                        <a:lnSpc>
                          <a:spcPct val="115000"/>
                        </a:lnSpc>
                        <a:spcBef>
                          <a:spcPts val="0"/>
                        </a:spcBef>
                        <a:spcAft>
                          <a:spcPts val="0"/>
                        </a:spcAft>
                      </a:pPr>
                      <a:r>
                        <a:rPr lang="es-MX" sz="1600" dirty="0">
                          <a:effectLst/>
                        </a:rPr>
                        <a:t>Número cambiado</a:t>
                      </a:r>
                      <a:endParaRPr lang="en-US" sz="1600" dirty="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s-MX" sz="1800" dirty="0" smtClean="0">
                          <a:effectLst/>
                        </a:rPr>
                        <a:t>19</a:t>
                      </a:r>
                      <a:endParaRPr lang="en-US" sz="1800" dirty="0">
                        <a:effectLst/>
                        <a:latin typeface="Times New Roman" panose="02020603050405020304" pitchFamily="18" charset="0"/>
                        <a:ea typeface="MS Mincho"/>
                        <a:cs typeface="Times New Roman" panose="02020603050405020304" pitchFamily="18" charset="0"/>
                      </a:endParaRPr>
                    </a:p>
                  </a:txBody>
                  <a:tcPr marL="68580" marR="68580" marT="0" marB="0" anchor="b"/>
                </a:tc>
              </a:tr>
            </a:tbl>
          </a:graphicData>
        </a:graphic>
      </p:graphicFrame>
      <p:sp>
        <p:nvSpPr>
          <p:cNvPr id="7" name="6 Rectángulo"/>
          <p:cNvSpPr/>
          <p:nvPr/>
        </p:nvSpPr>
        <p:spPr>
          <a:xfrm>
            <a:off x="1219200" y="6119336"/>
            <a:ext cx="2768450" cy="369332"/>
          </a:xfrm>
          <a:prstGeom prst="rect">
            <a:avLst/>
          </a:prstGeom>
        </p:spPr>
        <p:txBody>
          <a:bodyPr wrap="none">
            <a:spAutoFit/>
          </a:bodyPr>
          <a:lstStyle/>
          <a:p>
            <a:r>
              <a:rPr lang="es-MX" dirty="0"/>
              <a:t>Fuente: Elaboración propia.</a:t>
            </a:r>
            <a:endParaRPr lang="en-US" dirty="0"/>
          </a:p>
        </p:txBody>
      </p:sp>
    </p:spTree>
    <p:extLst>
      <p:ext uri="{BB962C8B-B14F-4D97-AF65-F5344CB8AC3E}">
        <p14:creationId xmlns:p14="http://schemas.microsoft.com/office/powerpoint/2010/main" val="5598723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sz="3600" b="1" dirty="0" smtClean="0">
                <a:latin typeface="Times New Roman" panose="02020603050405020304" pitchFamily="18" charset="0"/>
                <a:cs typeface="Times New Roman" panose="02020603050405020304" pitchFamily="18" charset="0"/>
              </a:rPr>
              <a:t>Resultado </a:t>
            </a:r>
            <a:r>
              <a:rPr lang="es-MX" sz="3600" b="1" dirty="0">
                <a:latin typeface="Times New Roman" panose="02020603050405020304" pitchFamily="18" charset="0"/>
                <a:cs typeface="Times New Roman" panose="02020603050405020304" pitchFamily="18" charset="0"/>
              </a:rPr>
              <a:t>general del contacto vía telefónica a las franquicias.</a:t>
            </a:r>
            <a:r>
              <a:rPr lang="en-US" dirty="0"/>
              <a:t/>
            </a:r>
            <a:br>
              <a:rPr lang="en-US" dirty="0"/>
            </a:br>
            <a:endParaRPr lang="en-U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4230807826"/>
              </p:ext>
            </p:extLst>
          </p:nvPr>
        </p:nvGraphicFramePr>
        <p:xfrm>
          <a:off x="457200" y="1600200"/>
          <a:ext cx="8229600" cy="4800600"/>
        </p:xfrm>
        <a:graphic>
          <a:graphicData uri="http://schemas.openxmlformats.org/drawingml/2006/chart">
            <c:chart xmlns:c="http://schemas.openxmlformats.org/drawingml/2006/chart" xmlns:r="http://schemas.openxmlformats.org/officeDocument/2006/relationships" r:id="rId3"/>
          </a:graphicData>
        </a:graphic>
      </p:graphicFrame>
      <p:sp>
        <p:nvSpPr>
          <p:cNvPr id="5" name="4 Rectángulo"/>
          <p:cNvSpPr/>
          <p:nvPr/>
        </p:nvSpPr>
        <p:spPr>
          <a:xfrm>
            <a:off x="0" y="6488668"/>
            <a:ext cx="2768450" cy="369332"/>
          </a:xfrm>
          <a:prstGeom prst="rect">
            <a:avLst/>
          </a:prstGeom>
        </p:spPr>
        <p:txBody>
          <a:bodyPr wrap="none">
            <a:spAutoFit/>
          </a:bodyPr>
          <a:lstStyle/>
          <a:p>
            <a:r>
              <a:rPr lang="es-MX" dirty="0"/>
              <a:t>Fuente: Elaboración propia.</a:t>
            </a:r>
            <a:endParaRPr lang="en-US" dirty="0"/>
          </a:p>
        </p:txBody>
      </p:sp>
    </p:spTree>
    <p:extLst>
      <p:ext uri="{BB962C8B-B14F-4D97-AF65-F5344CB8AC3E}">
        <p14:creationId xmlns:p14="http://schemas.microsoft.com/office/powerpoint/2010/main" val="30626272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sz="3100" b="1" dirty="0" smtClean="0">
                <a:latin typeface="Times New Roman" panose="02020603050405020304" pitchFamily="18" charset="0"/>
                <a:cs typeface="Times New Roman" panose="02020603050405020304" pitchFamily="18" charset="0"/>
              </a:rPr>
              <a:t>Resultados </a:t>
            </a:r>
            <a:r>
              <a:rPr lang="es-MX" sz="3100" b="1" dirty="0">
                <a:latin typeface="Times New Roman" panose="02020603050405020304" pitchFamily="18" charset="0"/>
                <a:cs typeface="Times New Roman" panose="02020603050405020304" pitchFamily="18" charset="0"/>
              </a:rPr>
              <a:t>particulares del contacto vía telefónica a las franquicias.</a:t>
            </a:r>
            <a:r>
              <a:rPr lang="en-US" dirty="0"/>
              <a:t/>
            </a:r>
            <a:br>
              <a:rPr lang="en-US" dirty="0"/>
            </a:br>
            <a:endParaRPr lang="en-U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358374144"/>
              </p:ext>
            </p:extLst>
          </p:nvPr>
        </p:nvGraphicFramePr>
        <p:xfrm>
          <a:off x="457200" y="1371600"/>
          <a:ext cx="8229600" cy="5181600"/>
        </p:xfrm>
        <a:graphic>
          <a:graphicData uri="http://schemas.openxmlformats.org/drawingml/2006/chart">
            <c:chart xmlns:c="http://schemas.openxmlformats.org/drawingml/2006/chart" xmlns:r="http://schemas.openxmlformats.org/officeDocument/2006/relationships" r:id="rId3"/>
          </a:graphicData>
        </a:graphic>
      </p:graphicFrame>
      <p:sp>
        <p:nvSpPr>
          <p:cNvPr id="5" name="4 Rectángulo"/>
          <p:cNvSpPr/>
          <p:nvPr/>
        </p:nvSpPr>
        <p:spPr>
          <a:xfrm>
            <a:off x="0" y="6488668"/>
            <a:ext cx="2768450" cy="369332"/>
          </a:xfrm>
          <a:prstGeom prst="rect">
            <a:avLst/>
          </a:prstGeom>
        </p:spPr>
        <p:txBody>
          <a:bodyPr wrap="none">
            <a:spAutoFit/>
          </a:bodyPr>
          <a:lstStyle/>
          <a:p>
            <a:r>
              <a:rPr lang="es-MX" dirty="0"/>
              <a:t>Fuente: Elaboración propia.</a:t>
            </a:r>
            <a:endParaRPr lang="en-US" dirty="0"/>
          </a:p>
        </p:txBody>
      </p:sp>
    </p:spTree>
    <p:extLst>
      <p:ext uri="{BB962C8B-B14F-4D97-AF65-F5344CB8AC3E}">
        <p14:creationId xmlns:p14="http://schemas.microsoft.com/office/powerpoint/2010/main" val="1856260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sz="2900" b="1" dirty="0" smtClean="0">
                <a:latin typeface="Times New Roman" panose="02020603050405020304" pitchFamily="18" charset="0"/>
                <a:cs typeface="Times New Roman" panose="02020603050405020304" pitchFamily="18" charset="0"/>
              </a:rPr>
              <a:t>Motivos </a:t>
            </a:r>
            <a:r>
              <a:rPr lang="es-MX" sz="2900" b="1" dirty="0">
                <a:latin typeface="Times New Roman" panose="02020603050405020304" pitchFamily="18" charset="0"/>
                <a:cs typeface="Times New Roman" panose="02020603050405020304" pitchFamily="18" charset="0"/>
              </a:rPr>
              <a:t>que dieron las franquicias que se negaron a recibir el cuestionario.</a:t>
            </a:r>
            <a:r>
              <a:rPr lang="en-US" dirty="0"/>
              <a:t/>
            </a:r>
            <a:br>
              <a:rPr lang="en-US" dirty="0"/>
            </a:br>
            <a:endParaRPr lang="en-U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352593195"/>
              </p:ext>
            </p:extLst>
          </p:nvPr>
        </p:nvGraphicFramePr>
        <p:xfrm>
          <a:off x="457200" y="1219200"/>
          <a:ext cx="8229600" cy="5486400"/>
        </p:xfrm>
        <a:graphic>
          <a:graphicData uri="http://schemas.openxmlformats.org/drawingml/2006/chart">
            <c:chart xmlns:c="http://schemas.openxmlformats.org/drawingml/2006/chart" xmlns:r="http://schemas.openxmlformats.org/officeDocument/2006/relationships" r:id="rId3"/>
          </a:graphicData>
        </a:graphic>
      </p:graphicFrame>
      <p:sp>
        <p:nvSpPr>
          <p:cNvPr id="5" name="4 Rectángulo"/>
          <p:cNvSpPr/>
          <p:nvPr/>
        </p:nvSpPr>
        <p:spPr>
          <a:xfrm>
            <a:off x="1219200" y="6202486"/>
            <a:ext cx="1904689" cy="276999"/>
          </a:xfrm>
          <a:prstGeom prst="rect">
            <a:avLst/>
          </a:prstGeom>
        </p:spPr>
        <p:txBody>
          <a:bodyPr wrap="none">
            <a:spAutoFit/>
          </a:bodyPr>
          <a:lstStyle/>
          <a:p>
            <a:r>
              <a:rPr lang="es-MX" sz="1200" dirty="0">
                <a:latin typeface="Times New Roman" panose="02020603050405020304" pitchFamily="18" charset="0"/>
                <a:cs typeface="Times New Roman" panose="02020603050405020304" pitchFamily="18" charset="0"/>
              </a:rPr>
              <a:t>Fuente: Elaboración propia.</a:t>
            </a:r>
            <a:endParaRPr lang="en-US" sz="1200" dirty="0">
              <a:latin typeface="Times New Roman" panose="02020603050405020304" pitchFamily="18" charset="0"/>
              <a:cs typeface="Times New Roman" panose="02020603050405020304" pitchFamily="18" charset="0"/>
            </a:endParaRPr>
          </a:p>
        </p:txBody>
      </p:sp>
      <p:graphicFrame>
        <p:nvGraphicFramePr>
          <p:cNvPr id="7" name="1 Gráfico"/>
          <p:cNvGraphicFramePr>
            <a:graphicFrameLocks/>
          </p:cNvGraphicFramePr>
          <p:nvPr>
            <p:extLst>
              <p:ext uri="{D42A27DB-BD31-4B8C-83A1-F6EECF244321}">
                <p14:modId xmlns:p14="http://schemas.microsoft.com/office/powerpoint/2010/main" val="3032556041"/>
              </p:ext>
            </p:extLst>
          </p:nvPr>
        </p:nvGraphicFramePr>
        <p:xfrm>
          <a:off x="838200" y="1143000"/>
          <a:ext cx="7543800" cy="505948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7452350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25272" y="265906"/>
            <a:ext cx="8209128" cy="639762"/>
          </a:xfrm>
        </p:spPr>
        <p:txBody>
          <a:bodyPr>
            <a:noAutofit/>
          </a:bodyPr>
          <a:lstStyle/>
          <a:p>
            <a:r>
              <a:rPr lang="es-MX" sz="3000" dirty="0" smtClean="0">
                <a:latin typeface="Times New Roman" panose="02020603050405020304" pitchFamily="18" charset="0"/>
                <a:cs typeface="Times New Roman" panose="02020603050405020304" pitchFamily="18" charset="0"/>
              </a:rPr>
              <a:t>Relación de franquicias que conforman la muestra.</a:t>
            </a:r>
            <a:endParaRPr lang="en-US" sz="30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304800" y="1143000"/>
            <a:ext cx="8458200" cy="369332"/>
          </a:xfrm>
          <a:prstGeom prst="rect">
            <a:avLst/>
          </a:prstGeom>
          <a:noFill/>
        </p:spPr>
        <p:txBody>
          <a:bodyPr wrap="square" rtlCol="0">
            <a:spAutoFit/>
          </a:bodyPr>
          <a:lstStyle/>
          <a:p>
            <a:pPr indent="-457200" algn="just"/>
            <a:endParaRPr lang="en-US" dirty="0">
              <a:latin typeface="Arial" pitchFamily="34" charset="0"/>
              <a:cs typeface="Arial" pitchFamily="34" charset="0"/>
            </a:endParaRPr>
          </a:p>
        </p:txBody>
      </p:sp>
      <p:graphicFrame>
        <p:nvGraphicFramePr>
          <p:cNvPr id="2" name="1 Tabla"/>
          <p:cNvGraphicFramePr>
            <a:graphicFrameLocks noGrp="1"/>
          </p:cNvGraphicFramePr>
          <p:nvPr>
            <p:extLst>
              <p:ext uri="{D42A27DB-BD31-4B8C-83A1-F6EECF244321}">
                <p14:modId xmlns:p14="http://schemas.microsoft.com/office/powerpoint/2010/main" val="2246194329"/>
              </p:ext>
            </p:extLst>
          </p:nvPr>
        </p:nvGraphicFramePr>
        <p:xfrm>
          <a:off x="1143000" y="914400"/>
          <a:ext cx="6172200" cy="5859179"/>
        </p:xfrm>
        <a:graphic>
          <a:graphicData uri="http://schemas.openxmlformats.org/drawingml/2006/table">
            <a:tbl>
              <a:tblPr firstRow="1" firstCol="1" bandRow="1">
                <a:tableStyleId>{7DF18680-E054-41AD-8BC1-D1AEF772440D}</a:tableStyleId>
              </a:tblPr>
              <a:tblGrid>
                <a:gridCol w="288628"/>
                <a:gridCol w="1998194"/>
                <a:gridCol w="2275721"/>
                <a:gridCol w="1609657"/>
              </a:tblGrid>
              <a:tr h="304800">
                <a:tc>
                  <a:txBody>
                    <a:bodyPr/>
                    <a:lstStyle/>
                    <a:p>
                      <a:pPr marL="0" marR="0">
                        <a:lnSpc>
                          <a:spcPct val="115000"/>
                        </a:lnSpc>
                        <a:spcBef>
                          <a:spcPts val="0"/>
                        </a:spcBef>
                        <a:spcAft>
                          <a:spcPts val="1000"/>
                        </a:spcAft>
                      </a:pPr>
                      <a:r>
                        <a:rPr lang="es-MX" sz="1100" dirty="0">
                          <a:effectLst/>
                        </a:rPr>
                        <a:t>#</a:t>
                      </a:r>
                      <a:endParaRPr lang="en-US" sz="1000" dirty="0">
                        <a:effectLst/>
                        <a:latin typeface="Calibri"/>
                        <a:ea typeface="MS Mincho"/>
                        <a:cs typeface="Times New Roman"/>
                      </a:endParaRPr>
                    </a:p>
                  </a:txBody>
                  <a:tcPr marL="61918" marR="61918" marT="0" marB="0"/>
                </a:tc>
                <a:tc>
                  <a:txBody>
                    <a:bodyPr/>
                    <a:lstStyle/>
                    <a:p>
                      <a:pPr marL="0" marR="0">
                        <a:lnSpc>
                          <a:spcPct val="115000"/>
                        </a:lnSpc>
                        <a:spcBef>
                          <a:spcPts val="0"/>
                        </a:spcBef>
                        <a:spcAft>
                          <a:spcPts val="1000"/>
                        </a:spcAft>
                      </a:pPr>
                      <a:r>
                        <a:rPr lang="es-MX" sz="1100">
                          <a:effectLst/>
                        </a:rPr>
                        <a:t>Nombre</a:t>
                      </a:r>
                      <a:endParaRPr lang="en-US" sz="1000">
                        <a:effectLst/>
                        <a:latin typeface="Calibri"/>
                        <a:ea typeface="MS Mincho"/>
                        <a:cs typeface="Times New Roman"/>
                      </a:endParaRPr>
                    </a:p>
                  </a:txBody>
                  <a:tcPr marL="61918" marR="61918" marT="0" marB="0"/>
                </a:tc>
                <a:tc>
                  <a:txBody>
                    <a:bodyPr/>
                    <a:lstStyle/>
                    <a:p>
                      <a:pPr marL="0" marR="0">
                        <a:lnSpc>
                          <a:spcPct val="115000"/>
                        </a:lnSpc>
                        <a:spcBef>
                          <a:spcPts val="0"/>
                        </a:spcBef>
                        <a:spcAft>
                          <a:spcPts val="1000"/>
                        </a:spcAft>
                      </a:pPr>
                      <a:r>
                        <a:rPr lang="es-MX" sz="1100" dirty="0">
                          <a:effectLst/>
                        </a:rPr>
                        <a:t>Giro</a:t>
                      </a:r>
                      <a:endParaRPr lang="en-US" sz="1000" dirty="0">
                        <a:effectLst/>
                        <a:latin typeface="Calibri"/>
                        <a:ea typeface="MS Mincho"/>
                        <a:cs typeface="Times New Roman"/>
                      </a:endParaRPr>
                    </a:p>
                  </a:txBody>
                  <a:tcPr marL="61918" marR="61918" marT="0" marB="0"/>
                </a:tc>
                <a:tc>
                  <a:txBody>
                    <a:bodyPr/>
                    <a:lstStyle/>
                    <a:p>
                      <a:pPr marL="0" marR="0">
                        <a:lnSpc>
                          <a:spcPct val="115000"/>
                        </a:lnSpc>
                        <a:spcBef>
                          <a:spcPts val="0"/>
                        </a:spcBef>
                        <a:spcAft>
                          <a:spcPts val="1000"/>
                        </a:spcAft>
                      </a:pPr>
                      <a:r>
                        <a:rPr lang="es-MX" sz="1100" dirty="0">
                          <a:effectLst/>
                        </a:rPr>
                        <a:t>Ubicación </a:t>
                      </a:r>
                      <a:r>
                        <a:rPr lang="es-MX" sz="1100" dirty="0" smtClean="0">
                          <a:effectLst/>
                        </a:rPr>
                        <a:t>Corporativo</a:t>
                      </a:r>
                      <a:endParaRPr lang="en-US" sz="1000" dirty="0">
                        <a:effectLst/>
                        <a:latin typeface="Calibri"/>
                        <a:ea typeface="MS Mincho"/>
                        <a:cs typeface="Times New Roman"/>
                      </a:endParaRPr>
                    </a:p>
                  </a:txBody>
                  <a:tcPr marL="61918" marR="61918" marT="0" marB="0"/>
                </a:tc>
              </a:tr>
              <a:tr h="213653">
                <a:tc>
                  <a:txBody>
                    <a:bodyPr/>
                    <a:lstStyle/>
                    <a:p>
                      <a:pPr marL="0" marR="0">
                        <a:lnSpc>
                          <a:spcPct val="115000"/>
                        </a:lnSpc>
                        <a:spcBef>
                          <a:spcPts val="0"/>
                        </a:spcBef>
                        <a:spcAft>
                          <a:spcPts val="1000"/>
                        </a:spcAft>
                      </a:pPr>
                      <a:r>
                        <a:rPr lang="es-MX" sz="1100">
                          <a:effectLst/>
                        </a:rPr>
                        <a:t>1</a:t>
                      </a:r>
                      <a:endParaRPr lang="en-US" sz="1000">
                        <a:effectLst/>
                        <a:latin typeface="Calibri"/>
                        <a:ea typeface="MS Mincho"/>
                        <a:cs typeface="Times New Roman"/>
                      </a:endParaRPr>
                    </a:p>
                  </a:txBody>
                  <a:tcPr marL="61918" marR="61918" marT="0" marB="0"/>
                </a:tc>
                <a:tc>
                  <a:txBody>
                    <a:bodyPr/>
                    <a:lstStyle/>
                    <a:p>
                      <a:pPr marL="0" marR="0">
                        <a:lnSpc>
                          <a:spcPct val="115000"/>
                        </a:lnSpc>
                        <a:spcBef>
                          <a:spcPts val="0"/>
                        </a:spcBef>
                        <a:spcAft>
                          <a:spcPts val="1000"/>
                        </a:spcAft>
                      </a:pPr>
                      <a:r>
                        <a:rPr lang="es-MX" sz="1100" b="1">
                          <a:effectLst/>
                          <a:latin typeface="Times New Roman" panose="02020603050405020304" pitchFamily="18" charset="0"/>
                          <a:cs typeface="Times New Roman" panose="02020603050405020304" pitchFamily="18" charset="0"/>
                        </a:rPr>
                        <a:t>Flor de Loto</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c>
                  <a:txBody>
                    <a:bodyPr/>
                    <a:lstStyle/>
                    <a:p>
                      <a:pPr marL="0" marR="0">
                        <a:lnSpc>
                          <a:spcPct val="115000"/>
                        </a:lnSpc>
                        <a:spcBef>
                          <a:spcPts val="0"/>
                        </a:spcBef>
                        <a:spcAft>
                          <a:spcPts val="1000"/>
                        </a:spcAft>
                      </a:pPr>
                      <a:r>
                        <a:rPr lang="es-MX" sz="1100" b="1">
                          <a:effectLst/>
                          <a:latin typeface="Times New Roman" panose="02020603050405020304" pitchFamily="18" charset="0"/>
                          <a:cs typeface="Times New Roman" panose="02020603050405020304" pitchFamily="18" charset="0"/>
                        </a:rPr>
                        <a:t>Restaurante de Comida Japonesa</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c>
                  <a:txBody>
                    <a:bodyPr/>
                    <a:lstStyle/>
                    <a:p>
                      <a:pPr marL="0" marR="0">
                        <a:lnSpc>
                          <a:spcPct val="115000"/>
                        </a:lnSpc>
                        <a:spcBef>
                          <a:spcPts val="0"/>
                        </a:spcBef>
                        <a:spcAft>
                          <a:spcPts val="1000"/>
                        </a:spcAft>
                      </a:pPr>
                      <a:r>
                        <a:rPr lang="es-MX" sz="1100" b="1">
                          <a:effectLst/>
                          <a:latin typeface="Times New Roman" panose="02020603050405020304" pitchFamily="18" charset="0"/>
                          <a:cs typeface="Times New Roman" panose="02020603050405020304" pitchFamily="18" charset="0"/>
                        </a:rPr>
                        <a:t>Morelia, Michoacán.</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r>
              <a:tr h="213653">
                <a:tc>
                  <a:txBody>
                    <a:bodyPr/>
                    <a:lstStyle/>
                    <a:p>
                      <a:pPr marL="0" marR="0">
                        <a:lnSpc>
                          <a:spcPct val="115000"/>
                        </a:lnSpc>
                        <a:spcBef>
                          <a:spcPts val="0"/>
                        </a:spcBef>
                        <a:spcAft>
                          <a:spcPts val="1000"/>
                        </a:spcAft>
                      </a:pPr>
                      <a:r>
                        <a:rPr lang="es-MX" sz="1100">
                          <a:effectLst/>
                        </a:rPr>
                        <a:t>2</a:t>
                      </a:r>
                      <a:endParaRPr lang="en-US" sz="1000">
                        <a:effectLst/>
                        <a:latin typeface="Calibri"/>
                        <a:ea typeface="MS Mincho"/>
                        <a:cs typeface="Times New Roman"/>
                      </a:endParaRPr>
                    </a:p>
                  </a:txBody>
                  <a:tcPr marL="61918" marR="61918" marT="0" marB="0"/>
                </a:tc>
                <a:tc>
                  <a:txBody>
                    <a:bodyPr/>
                    <a:lstStyle/>
                    <a:p>
                      <a:pPr marL="0" marR="0">
                        <a:lnSpc>
                          <a:spcPct val="115000"/>
                        </a:lnSpc>
                        <a:spcBef>
                          <a:spcPts val="0"/>
                        </a:spcBef>
                        <a:spcAft>
                          <a:spcPts val="1000"/>
                        </a:spcAft>
                      </a:pPr>
                      <a:r>
                        <a:rPr lang="es-MX" sz="1100" b="1">
                          <a:effectLst/>
                          <a:latin typeface="Times New Roman" panose="02020603050405020304" pitchFamily="18" charset="0"/>
                          <a:cs typeface="Times New Roman" panose="02020603050405020304" pitchFamily="18" charset="0"/>
                        </a:rPr>
                        <a:t>More Shots</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c>
                  <a:txBody>
                    <a:bodyPr/>
                    <a:lstStyle/>
                    <a:p>
                      <a:pPr marL="0" marR="0">
                        <a:lnSpc>
                          <a:spcPct val="115000"/>
                        </a:lnSpc>
                        <a:spcBef>
                          <a:spcPts val="0"/>
                        </a:spcBef>
                        <a:spcAft>
                          <a:spcPts val="1000"/>
                        </a:spcAft>
                      </a:pPr>
                      <a:r>
                        <a:rPr lang="es-MX" sz="1100" b="1">
                          <a:effectLst/>
                          <a:latin typeface="Times New Roman" panose="02020603050405020304" pitchFamily="18" charset="0"/>
                          <a:cs typeface="Times New Roman" panose="02020603050405020304" pitchFamily="18" charset="0"/>
                        </a:rPr>
                        <a:t>Coctelería en un carrito p/fiestas</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c>
                  <a:txBody>
                    <a:bodyPr/>
                    <a:lstStyle/>
                    <a:p>
                      <a:pPr marL="0" marR="0">
                        <a:lnSpc>
                          <a:spcPct val="115000"/>
                        </a:lnSpc>
                        <a:spcBef>
                          <a:spcPts val="0"/>
                        </a:spcBef>
                        <a:spcAft>
                          <a:spcPts val="1000"/>
                        </a:spcAft>
                      </a:pPr>
                      <a:r>
                        <a:rPr lang="es-MX" sz="1100" b="1">
                          <a:effectLst/>
                          <a:latin typeface="Times New Roman" panose="02020603050405020304" pitchFamily="18" charset="0"/>
                          <a:cs typeface="Times New Roman" panose="02020603050405020304" pitchFamily="18" charset="0"/>
                        </a:rPr>
                        <a:t>Guadalajara Jalisco.</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r>
              <a:tr h="213653">
                <a:tc>
                  <a:txBody>
                    <a:bodyPr/>
                    <a:lstStyle/>
                    <a:p>
                      <a:pPr marL="0" marR="0">
                        <a:lnSpc>
                          <a:spcPct val="115000"/>
                        </a:lnSpc>
                        <a:spcBef>
                          <a:spcPts val="0"/>
                        </a:spcBef>
                        <a:spcAft>
                          <a:spcPts val="1000"/>
                        </a:spcAft>
                      </a:pPr>
                      <a:r>
                        <a:rPr lang="es-MX" sz="1100">
                          <a:effectLst/>
                        </a:rPr>
                        <a:t>3</a:t>
                      </a:r>
                      <a:endParaRPr lang="en-US" sz="1000">
                        <a:effectLst/>
                        <a:latin typeface="Calibri"/>
                        <a:ea typeface="MS Mincho"/>
                        <a:cs typeface="Times New Roman"/>
                      </a:endParaRPr>
                    </a:p>
                  </a:txBody>
                  <a:tcPr marL="61918" marR="61918" marT="0" marB="0"/>
                </a:tc>
                <a:tc>
                  <a:txBody>
                    <a:bodyPr/>
                    <a:lstStyle/>
                    <a:p>
                      <a:pPr marL="0" marR="0">
                        <a:lnSpc>
                          <a:spcPct val="115000"/>
                        </a:lnSpc>
                        <a:spcBef>
                          <a:spcPts val="0"/>
                        </a:spcBef>
                        <a:spcAft>
                          <a:spcPts val="1000"/>
                        </a:spcAft>
                      </a:pPr>
                      <a:r>
                        <a:rPr lang="es-MX" sz="1100" b="1">
                          <a:effectLst/>
                          <a:latin typeface="Times New Roman" panose="02020603050405020304" pitchFamily="18" charset="0"/>
                          <a:cs typeface="Times New Roman" panose="02020603050405020304" pitchFamily="18" charset="0"/>
                        </a:rPr>
                        <a:t>Samba Smoothies (Boosters)</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c>
                  <a:txBody>
                    <a:bodyPr/>
                    <a:lstStyle/>
                    <a:p>
                      <a:pPr marL="0" marR="0">
                        <a:lnSpc>
                          <a:spcPct val="115000"/>
                        </a:lnSpc>
                        <a:spcBef>
                          <a:spcPts val="0"/>
                        </a:spcBef>
                        <a:spcAft>
                          <a:spcPts val="1000"/>
                        </a:spcAft>
                      </a:pPr>
                      <a:r>
                        <a:rPr lang="es-MX" sz="1100" b="1">
                          <a:effectLst/>
                          <a:latin typeface="Times New Roman" panose="02020603050405020304" pitchFamily="18" charset="0"/>
                          <a:cs typeface="Times New Roman" panose="02020603050405020304" pitchFamily="18" charset="0"/>
                        </a:rPr>
                        <a:t>Bebidas naturales a base de hielo</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c>
                  <a:txBody>
                    <a:bodyPr/>
                    <a:lstStyle/>
                    <a:p>
                      <a:pPr marL="0" marR="0">
                        <a:lnSpc>
                          <a:spcPct val="115000"/>
                        </a:lnSpc>
                        <a:spcBef>
                          <a:spcPts val="0"/>
                        </a:spcBef>
                        <a:spcAft>
                          <a:spcPts val="1000"/>
                        </a:spcAft>
                      </a:pPr>
                      <a:r>
                        <a:rPr lang="es-MX" sz="1100" b="1">
                          <a:effectLst/>
                          <a:latin typeface="Times New Roman" panose="02020603050405020304" pitchFamily="18" charset="0"/>
                          <a:cs typeface="Times New Roman" panose="02020603050405020304" pitchFamily="18" charset="0"/>
                        </a:rPr>
                        <a:t>San Luis Potosí, SLP.</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r>
              <a:tr h="421126">
                <a:tc>
                  <a:txBody>
                    <a:bodyPr/>
                    <a:lstStyle/>
                    <a:p>
                      <a:pPr marL="0" marR="0">
                        <a:lnSpc>
                          <a:spcPct val="115000"/>
                        </a:lnSpc>
                        <a:spcBef>
                          <a:spcPts val="0"/>
                        </a:spcBef>
                        <a:spcAft>
                          <a:spcPts val="1000"/>
                        </a:spcAft>
                      </a:pPr>
                      <a:r>
                        <a:rPr lang="es-MX" sz="1100">
                          <a:effectLst/>
                        </a:rPr>
                        <a:t>4</a:t>
                      </a:r>
                      <a:endParaRPr lang="en-US" sz="1000">
                        <a:effectLst/>
                        <a:latin typeface="Calibri"/>
                        <a:ea typeface="MS Mincho"/>
                        <a:cs typeface="Times New Roman"/>
                      </a:endParaRPr>
                    </a:p>
                  </a:txBody>
                  <a:tcPr marL="61918" marR="61918" marT="0" marB="0"/>
                </a:tc>
                <a:tc>
                  <a:txBody>
                    <a:bodyPr/>
                    <a:lstStyle/>
                    <a:p>
                      <a:pPr marL="0" marR="0">
                        <a:lnSpc>
                          <a:spcPct val="115000"/>
                        </a:lnSpc>
                        <a:spcBef>
                          <a:spcPts val="0"/>
                        </a:spcBef>
                        <a:spcAft>
                          <a:spcPts val="1000"/>
                        </a:spcAft>
                      </a:pPr>
                      <a:r>
                        <a:rPr lang="es-MX" sz="1100" b="1">
                          <a:effectLst/>
                          <a:latin typeface="Times New Roman" panose="02020603050405020304" pitchFamily="18" charset="0"/>
                          <a:cs typeface="Times New Roman" panose="02020603050405020304" pitchFamily="18" charset="0"/>
                        </a:rPr>
                        <a:t>Franquicias Burguer Max</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c>
                  <a:txBody>
                    <a:bodyPr/>
                    <a:lstStyle/>
                    <a:p>
                      <a:pPr marL="0" marR="0">
                        <a:lnSpc>
                          <a:spcPct val="115000"/>
                        </a:lnSpc>
                        <a:spcBef>
                          <a:spcPts val="0"/>
                        </a:spcBef>
                        <a:spcAft>
                          <a:spcPts val="1000"/>
                        </a:spcAft>
                      </a:pPr>
                      <a:r>
                        <a:rPr lang="es-MX" sz="1100" b="1" dirty="0">
                          <a:effectLst/>
                          <a:latin typeface="Times New Roman" panose="02020603050405020304" pitchFamily="18" charset="0"/>
                          <a:cs typeface="Times New Roman" panose="02020603050405020304" pitchFamily="18" charset="0"/>
                        </a:rPr>
                        <a:t>Hamburguesas, ensaladas, </a:t>
                      </a:r>
                      <a:r>
                        <a:rPr lang="es-MX" sz="1100" b="1" dirty="0" err="1">
                          <a:effectLst/>
                          <a:latin typeface="Times New Roman" panose="02020603050405020304" pitchFamily="18" charset="0"/>
                          <a:cs typeface="Times New Roman" panose="02020603050405020304" pitchFamily="18" charset="0"/>
                        </a:rPr>
                        <a:t>hot</a:t>
                      </a:r>
                      <a:r>
                        <a:rPr lang="es-MX" sz="1100" b="1" dirty="0">
                          <a:effectLst/>
                          <a:latin typeface="Times New Roman" panose="02020603050405020304" pitchFamily="18" charset="0"/>
                          <a:cs typeface="Times New Roman" panose="02020603050405020304" pitchFamily="18" charset="0"/>
                        </a:rPr>
                        <a:t> </a:t>
                      </a:r>
                      <a:r>
                        <a:rPr lang="es-MX" sz="1100" b="1" dirty="0" err="1">
                          <a:effectLst/>
                          <a:latin typeface="Times New Roman" panose="02020603050405020304" pitchFamily="18" charset="0"/>
                          <a:cs typeface="Times New Roman" panose="02020603050405020304" pitchFamily="18" charset="0"/>
                        </a:rPr>
                        <a:t>dogs</a:t>
                      </a:r>
                      <a:endParaRPr lang="en-US" sz="1000" b="1" dirty="0">
                        <a:effectLst/>
                        <a:latin typeface="Times New Roman" panose="02020603050405020304" pitchFamily="18" charset="0"/>
                        <a:ea typeface="MS Mincho"/>
                        <a:cs typeface="Times New Roman" panose="02020603050405020304" pitchFamily="18" charset="0"/>
                      </a:endParaRPr>
                    </a:p>
                  </a:txBody>
                  <a:tcPr marL="61918" marR="61918" marT="0" marB="0"/>
                </a:tc>
                <a:tc>
                  <a:txBody>
                    <a:bodyPr/>
                    <a:lstStyle/>
                    <a:p>
                      <a:pPr marL="0" marR="0">
                        <a:lnSpc>
                          <a:spcPct val="115000"/>
                        </a:lnSpc>
                        <a:spcBef>
                          <a:spcPts val="0"/>
                        </a:spcBef>
                        <a:spcAft>
                          <a:spcPts val="1000"/>
                        </a:spcAft>
                      </a:pPr>
                      <a:r>
                        <a:rPr lang="en-US" sz="1100" b="1">
                          <a:effectLst/>
                          <a:latin typeface="Times New Roman" panose="02020603050405020304" pitchFamily="18" charset="0"/>
                          <a:cs typeface="Times New Roman" panose="02020603050405020304" pitchFamily="18" charset="0"/>
                        </a:rPr>
                        <a:t>Aguascalientes, Ags.</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r>
              <a:tr h="341897">
                <a:tc>
                  <a:txBody>
                    <a:bodyPr/>
                    <a:lstStyle/>
                    <a:p>
                      <a:pPr marL="0" marR="0">
                        <a:lnSpc>
                          <a:spcPct val="115000"/>
                        </a:lnSpc>
                        <a:spcBef>
                          <a:spcPts val="0"/>
                        </a:spcBef>
                        <a:spcAft>
                          <a:spcPts val="1000"/>
                        </a:spcAft>
                      </a:pPr>
                      <a:r>
                        <a:rPr lang="es-MX" sz="1100">
                          <a:effectLst/>
                        </a:rPr>
                        <a:t>5</a:t>
                      </a:r>
                      <a:endParaRPr lang="en-US" sz="1000">
                        <a:effectLst/>
                        <a:latin typeface="Calibri"/>
                        <a:ea typeface="MS Mincho"/>
                        <a:cs typeface="Times New Roman"/>
                      </a:endParaRPr>
                    </a:p>
                  </a:txBody>
                  <a:tcPr marL="61918" marR="61918" marT="0" marB="0"/>
                </a:tc>
                <a:tc>
                  <a:txBody>
                    <a:bodyPr/>
                    <a:lstStyle/>
                    <a:p>
                      <a:pPr marL="0" marR="0">
                        <a:lnSpc>
                          <a:spcPct val="115000"/>
                        </a:lnSpc>
                        <a:spcBef>
                          <a:spcPts val="0"/>
                        </a:spcBef>
                        <a:spcAft>
                          <a:spcPts val="1000"/>
                        </a:spcAft>
                      </a:pPr>
                      <a:r>
                        <a:rPr lang="es-MX" sz="1100" b="1">
                          <a:effectLst/>
                          <a:latin typeface="Times New Roman" panose="02020603050405020304" pitchFamily="18" charset="0"/>
                          <a:cs typeface="Times New Roman" panose="02020603050405020304" pitchFamily="18" charset="0"/>
                        </a:rPr>
                        <a:t>La cabaña de las fuentes</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c>
                  <a:txBody>
                    <a:bodyPr/>
                    <a:lstStyle/>
                    <a:p>
                      <a:pPr marL="0" marR="0">
                        <a:lnSpc>
                          <a:spcPct val="115000"/>
                        </a:lnSpc>
                        <a:spcBef>
                          <a:spcPts val="0"/>
                        </a:spcBef>
                        <a:spcAft>
                          <a:spcPts val="1000"/>
                        </a:spcAft>
                      </a:pPr>
                      <a:r>
                        <a:rPr lang="es-MX" sz="1100" b="1">
                          <a:effectLst/>
                          <a:latin typeface="Times New Roman" panose="02020603050405020304" pitchFamily="18" charset="0"/>
                          <a:cs typeface="Times New Roman" panose="02020603050405020304" pitchFamily="18" charset="0"/>
                        </a:rPr>
                        <a:t>Hamburguesas al carbón</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c>
                  <a:txBody>
                    <a:bodyPr/>
                    <a:lstStyle/>
                    <a:p>
                      <a:pPr marL="0" marR="0">
                        <a:lnSpc>
                          <a:spcPct val="115000"/>
                        </a:lnSpc>
                        <a:spcBef>
                          <a:spcPts val="0"/>
                        </a:spcBef>
                        <a:spcAft>
                          <a:spcPts val="1000"/>
                        </a:spcAft>
                      </a:pPr>
                      <a:r>
                        <a:rPr lang="en-US" sz="1100" b="1">
                          <a:effectLst/>
                          <a:latin typeface="Times New Roman" panose="02020603050405020304" pitchFamily="18" charset="0"/>
                          <a:cs typeface="Times New Roman" panose="02020603050405020304" pitchFamily="18" charset="0"/>
                        </a:rPr>
                        <a:t>Naucalpan, Edomex.</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r>
              <a:tr h="421126">
                <a:tc>
                  <a:txBody>
                    <a:bodyPr/>
                    <a:lstStyle/>
                    <a:p>
                      <a:pPr marL="0" marR="0">
                        <a:lnSpc>
                          <a:spcPct val="115000"/>
                        </a:lnSpc>
                        <a:spcBef>
                          <a:spcPts val="0"/>
                        </a:spcBef>
                        <a:spcAft>
                          <a:spcPts val="1000"/>
                        </a:spcAft>
                      </a:pPr>
                      <a:r>
                        <a:rPr lang="es-MX" sz="1100">
                          <a:effectLst/>
                        </a:rPr>
                        <a:t>6</a:t>
                      </a:r>
                      <a:endParaRPr lang="en-US" sz="1000">
                        <a:effectLst/>
                        <a:latin typeface="Calibri"/>
                        <a:ea typeface="MS Mincho"/>
                        <a:cs typeface="Times New Roman"/>
                      </a:endParaRPr>
                    </a:p>
                  </a:txBody>
                  <a:tcPr marL="61918" marR="61918" marT="0" marB="0"/>
                </a:tc>
                <a:tc>
                  <a:txBody>
                    <a:bodyPr/>
                    <a:lstStyle/>
                    <a:p>
                      <a:pPr marL="0" marR="0">
                        <a:lnSpc>
                          <a:spcPct val="115000"/>
                        </a:lnSpc>
                        <a:spcBef>
                          <a:spcPts val="0"/>
                        </a:spcBef>
                        <a:spcAft>
                          <a:spcPts val="1000"/>
                        </a:spcAft>
                      </a:pPr>
                      <a:r>
                        <a:rPr lang="es-MX" sz="1100" b="1" dirty="0" err="1">
                          <a:effectLst/>
                          <a:latin typeface="Times New Roman" panose="02020603050405020304" pitchFamily="18" charset="0"/>
                          <a:cs typeface="Times New Roman" panose="02020603050405020304" pitchFamily="18" charset="0"/>
                        </a:rPr>
                        <a:t>Yambalaya</a:t>
                      </a:r>
                      <a:endParaRPr lang="en-US" sz="1000" b="1" dirty="0">
                        <a:effectLst/>
                        <a:latin typeface="Times New Roman" panose="02020603050405020304" pitchFamily="18" charset="0"/>
                        <a:ea typeface="MS Mincho"/>
                        <a:cs typeface="Times New Roman" panose="02020603050405020304" pitchFamily="18" charset="0"/>
                      </a:endParaRPr>
                    </a:p>
                  </a:txBody>
                  <a:tcPr marL="61918" marR="61918" marT="0" marB="0"/>
                </a:tc>
                <a:tc>
                  <a:txBody>
                    <a:bodyPr/>
                    <a:lstStyle/>
                    <a:p>
                      <a:pPr marL="0" marR="0">
                        <a:lnSpc>
                          <a:spcPct val="115000"/>
                        </a:lnSpc>
                        <a:spcBef>
                          <a:spcPts val="0"/>
                        </a:spcBef>
                        <a:spcAft>
                          <a:spcPts val="1000"/>
                        </a:spcAft>
                      </a:pPr>
                      <a:r>
                        <a:rPr lang="es-MX" sz="1100" b="1">
                          <a:effectLst/>
                          <a:latin typeface="Times New Roman" panose="02020603050405020304" pitchFamily="18" charset="0"/>
                          <a:cs typeface="Times New Roman" panose="02020603050405020304" pitchFamily="18" charset="0"/>
                        </a:rPr>
                        <a:t>Smoothies y Frapés de Fruta</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c>
                  <a:txBody>
                    <a:bodyPr/>
                    <a:lstStyle/>
                    <a:p>
                      <a:pPr marL="0" marR="0">
                        <a:lnSpc>
                          <a:spcPct val="115000"/>
                        </a:lnSpc>
                        <a:spcBef>
                          <a:spcPts val="0"/>
                        </a:spcBef>
                        <a:spcAft>
                          <a:spcPts val="1000"/>
                        </a:spcAft>
                      </a:pPr>
                      <a:r>
                        <a:rPr lang="en-US" sz="1100" b="1">
                          <a:effectLst/>
                          <a:latin typeface="Times New Roman" panose="02020603050405020304" pitchFamily="18" charset="0"/>
                          <a:cs typeface="Times New Roman" panose="02020603050405020304" pitchFamily="18" charset="0"/>
                        </a:rPr>
                        <a:t>Monterrey, Nuevo Leon.</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r>
              <a:tr h="213653">
                <a:tc>
                  <a:txBody>
                    <a:bodyPr/>
                    <a:lstStyle/>
                    <a:p>
                      <a:pPr marL="0" marR="0">
                        <a:lnSpc>
                          <a:spcPct val="115000"/>
                        </a:lnSpc>
                        <a:spcBef>
                          <a:spcPts val="0"/>
                        </a:spcBef>
                        <a:spcAft>
                          <a:spcPts val="1000"/>
                        </a:spcAft>
                      </a:pPr>
                      <a:r>
                        <a:rPr lang="es-MX" sz="1100">
                          <a:effectLst/>
                        </a:rPr>
                        <a:t>7</a:t>
                      </a:r>
                      <a:endParaRPr lang="en-US" sz="1000">
                        <a:effectLst/>
                        <a:latin typeface="Calibri"/>
                        <a:ea typeface="MS Mincho"/>
                        <a:cs typeface="Times New Roman"/>
                      </a:endParaRPr>
                    </a:p>
                  </a:txBody>
                  <a:tcPr marL="61918" marR="61918" marT="0" marB="0"/>
                </a:tc>
                <a:tc>
                  <a:txBody>
                    <a:bodyPr/>
                    <a:lstStyle/>
                    <a:p>
                      <a:pPr marL="0" marR="0">
                        <a:lnSpc>
                          <a:spcPct val="115000"/>
                        </a:lnSpc>
                        <a:spcBef>
                          <a:spcPts val="0"/>
                        </a:spcBef>
                        <a:spcAft>
                          <a:spcPts val="1000"/>
                        </a:spcAft>
                      </a:pPr>
                      <a:r>
                        <a:rPr lang="es-MX" sz="1100" b="1">
                          <a:effectLst/>
                          <a:latin typeface="Times New Roman" panose="02020603050405020304" pitchFamily="18" charset="0"/>
                          <a:cs typeface="Times New Roman" panose="02020603050405020304" pitchFamily="18" charset="0"/>
                        </a:rPr>
                        <a:t>Consumich</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c>
                  <a:txBody>
                    <a:bodyPr/>
                    <a:lstStyle/>
                    <a:p>
                      <a:pPr marL="0" marR="0">
                        <a:lnSpc>
                          <a:spcPct val="115000"/>
                        </a:lnSpc>
                        <a:spcBef>
                          <a:spcPts val="0"/>
                        </a:spcBef>
                        <a:spcAft>
                          <a:spcPts val="1000"/>
                        </a:spcAft>
                      </a:pPr>
                      <a:r>
                        <a:rPr lang="es-MX" sz="1100" b="1">
                          <a:effectLst/>
                          <a:latin typeface="Times New Roman" panose="02020603050405020304" pitchFamily="18" charset="0"/>
                          <a:cs typeface="Times New Roman" panose="02020603050405020304" pitchFamily="18" charset="0"/>
                        </a:rPr>
                        <a:t>Recarga de cartuchos toner y tinta</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c>
                  <a:txBody>
                    <a:bodyPr/>
                    <a:lstStyle/>
                    <a:p>
                      <a:pPr marL="0" marR="0">
                        <a:lnSpc>
                          <a:spcPct val="115000"/>
                        </a:lnSpc>
                        <a:spcBef>
                          <a:spcPts val="0"/>
                        </a:spcBef>
                        <a:spcAft>
                          <a:spcPts val="1000"/>
                        </a:spcAft>
                      </a:pPr>
                      <a:r>
                        <a:rPr lang="es-MX" sz="1100" b="1">
                          <a:effectLst/>
                          <a:latin typeface="Times New Roman" panose="02020603050405020304" pitchFamily="18" charset="0"/>
                          <a:cs typeface="Times New Roman" panose="02020603050405020304" pitchFamily="18" charset="0"/>
                        </a:rPr>
                        <a:t>Morelia, Michoacán.</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r>
              <a:tr h="213653">
                <a:tc>
                  <a:txBody>
                    <a:bodyPr/>
                    <a:lstStyle/>
                    <a:p>
                      <a:pPr marL="0" marR="0">
                        <a:lnSpc>
                          <a:spcPct val="115000"/>
                        </a:lnSpc>
                        <a:spcBef>
                          <a:spcPts val="0"/>
                        </a:spcBef>
                        <a:spcAft>
                          <a:spcPts val="1000"/>
                        </a:spcAft>
                      </a:pPr>
                      <a:r>
                        <a:rPr lang="es-MX" sz="1100">
                          <a:effectLst/>
                        </a:rPr>
                        <a:t>8</a:t>
                      </a:r>
                      <a:endParaRPr lang="en-US" sz="1000">
                        <a:effectLst/>
                        <a:latin typeface="Calibri"/>
                        <a:ea typeface="MS Mincho"/>
                        <a:cs typeface="Times New Roman"/>
                      </a:endParaRPr>
                    </a:p>
                  </a:txBody>
                  <a:tcPr marL="61918" marR="61918" marT="0" marB="0"/>
                </a:tc>
                <a:tc>
                  <a:txBody>
                    <a:bodyPr/>
                    <a:lstStyle/>
                    <a:p>
                      <a:pPr marL="0" marR="0">
                        <a:lnSpc>
                          <a:spcPct val="115000"/>
                        </a:lnSpc>
                        <a:spcBef>
                          <a:spcPts val="0"/>
                        </a:spcBef>
                        <a:spcAft>
                          <a:spcPts val="1000"/>
                        </a:spcAft>
                      </a:pPr>
                      <a:r>
                        <a:rPr lang="es-MX" sz="1100" b="1">
                          <a:effectLst/>
                          <a:latin typeface="Times New Roman" panose="02020603050405020304" pitchFamily="18" charset="0"/>
                          <a:cs typeface="Times New Roman" panose="02020603050405020304" pitchFamily="18" charset="0"/>
                        </a:rPr>
                        <a:t>D volada café &amp; Smoothies</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c>
                  <a:txBody>
                    <a:bodyPr/>
                    <a:lstStyle/>
                    <a:p>
                      <a:pPr marL="0" marR="0">
                        <a:lnSpc>
                          <a:spcPct val="115000"/>
                        </a:lnSpc>
                        <a:spcBef>
                          <a:spcPts val="0"/>
                        </a:spcBef>
                        <a:spcAft>
                          <a:spcPts val="1000"/>
                        </a:spcAft>
                      </a:pPr>
                      <a:r>
                        <a:rPr lang="fr-FR" sz="1100" b="1">
                          <a:effectLst/>
                          <a:latin typeface="Times New Roman" panose="02020603050405020304" pitchFamily="18" charset="0"/>
                          <a:cs typeface="Times New Roman" panose="02020603050405020304" pitchFamily="18" charset="0"/>
                        </a:rPr>
                        <a:t>Café Gourmet, Smoothies, tés, Pan</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c>
                  <a:txBody>
                    <a:bodyPr/>
                    <a:lstStyle/>
                    <a:p>
                      <a:pPr marL="0" marR="0">
                        <a:lnSpc>
                          <a:spcPct val="115000"/>
                        </a:lnSpc>
                        <a:spcBef>
                          <a:spcPts val="0"/>
                        </a:spcBef>
                        <a:spcAft>
                          <a:spcPts val="1000"/>
                        </a:spcAft>
                      </a:pPr>
                      <a:r>
                        <a:rPr lang="en-US" sz="1100" b="1">
                          <a:effectLst/>
                          <a:latin typeface="Times New Roman" panose="02020603050405020304" pitchFamily="18" charset="0"/>
                          <a:cs typeface="Times New Roman" panose="02020603050405020304" pitchFamily="18" charset="0"/>
                        </a:rPr>
                        <a:t>Tijuana, Baja California.</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r>
              <a:tr h="213653">
                <a:tc>
                  <a:txBody>
                    <a:bodyPr/>
                    <a:lstStyle/>
                    <a:p>
                      <a:pPr marL="0" marR="0">
                        <a:lnSpc>
                          <a:spcPct val="115000"/>
                        </a:lnSpc>
                        <a:spcBef>
                          <a:spcPts val="0"/>
                        </a:spcBef>
                        <a:spcAft>
                          <a:spcPts val="1000"/>
                        </a:spcAft>
                      </a:pPr>
                      <a:r>
                        <a:rPr lang="es-MX" sz="1100">
                          <a:effectLst/>
                        </a:rPr>
                        <a:t>9</a:t>
                      </a:r>
                      <a:endParaRPr lang="en-US" sz="1000">
                        <a:effectLst/>
                        <a:latin typeface="Calibri"/>
                        <a:ea typeface="MS Mincho"/>
                        <a:cs typeface="Times New Roman"/>
                      </a:endParaRPr>
                    </a:p>
                  </a:txBody>
                  <a:tcPr marL="61918" marR="61918" marT="0" marB="0"/>
                </a:tc>
                <a:tc>
                  <a:txBody>
                    <a:bodyPr/>
                    <a:lstStyle/>
                    <a:p>
                      <a:pPr marL="0" marR="0">
                        <a:lnSpc>
                          <a:spcPct val="115000"/>
                        </a:lnSpc>
                        <a:spcBef>
                          <a:spcPts val="0"/>
                        </a:spcBef>
                        <a:spcAft>
                          <a:spcPts val="1000"/>
                        </a:spcAft>
                      </a:pPr>
                      <a:r>
                        <a:rPr lang="es-MX" sz="1100" b="1">
                          <a:effectLst/>
                          <a:latin typeface="Times New Roman" panose="02020603050405020304" pitchFamily="18" charset="0"/>
                          <a:cs typeface="Times New Roman" panose="02020603050405020304" pitchFamily="18" charset="0"/>
                        </a:rPr>
                        <a:t>El Fogoncito SA de CV</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c>
                  <a:txBody>
                    <a:bodyPr/>
                    <a:lstStyle/>
                    <a:p>
                      <a:pPr marL="0" marR="0">
                        <a:lnSpc>
                          <a:spcPct val="115000"/>
                        </a:lnSpc>
                        <a:spcBef>
                          <a:spcPts val="0"/>
                        </a:spcBef>
                        <a:spcAft>
                          <a:spcPts val="1000"/>
                        </a:spcAft>
                      </a:pPr>
                      <a:r>
                        <a:rPr lang="es-MX" sz="1100" b="1">
                          <a:effectLst/>
                          <a:latin typeface="Times New Roman" panose="02020603050405020304" pitchFamily="18" charset="0"/>
                          <a:cs typeface="Times New Roman" panose="02020603050405020304" pitchFamily="18" charset="0"/>
                        </a:rPr>
                        <a:t>Restaurante de tacos</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c>
                  <a:txBody>
                    <a:bodyPr/>
                    <a:lstStyle/>
                    <a:p>
                      <a:pPr marL="0" marR="0">
                        <a:lnSpc>
                          <a:spcPct val="115000"/>
                        </a:lnSpc>
                        <a:spcBef>
                          <a:spcPts val="0"/>
                        </a:spcBef>
                        <a:spcAft>
                          <a:spcPts val="1000"/>
                        </a:spcAft>
                      </a:pPr>
                      <a:r>
                        <a:rPr lang="en-US" sz="1100" b="1">
                          <a:effectLst/>
                          <a:latin typeface="Times New Roman" panose="02020603050405020304" pitchFamily="18" charset="0"/>
                          <a:cs typeface="Times New Roman" panose="02020603050405020304" pitchFamily="18" charset="0"/>
                        </a:rPr>
                        <a:t>Distrito Federal</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r>
              <a:tr h="213653">
                <a:tc>
                  <a:txBody>
                    <a:bodyPr/>
                    <a:lstStyle/>
                    <a:p>
                      <a:pPr marL="0" marR="0">
                        <a:lnSpc>
                          <a:spcPct val="115000"/>
                        </a:lnSpc>
                        <a:spcBef>
                          <a:spcPts val="0"/>
                        </a:spcBef>
                        <a:spcAft>
                          <a:spcPts val="1000"/>
                        </a:spcAft>
                      </a:pPr>
                      <a:r>
                        <a:rPr lang="es-MX" sz="1100">
                          <a:effectLst/>
                        </a:rPr>
                        <a:t>10</a:t>
                      </a:r>
                      <a:endParaRPr lang="en-US" sz="1000">
                        <a:effectLst/>
                        <a:latin typeface="Calibri"/>
                        <a:ea typeface="MS Mincho"/>
                        <a:cs typeface="Times New Roman"/>
                      </a:endParaRPr>
                    </a:p>
                  </a:txBody>
                  <a:tcPr marL="61918" marR="61918" marT="0" marB="0"/>
                </a:tc>
                <a:tc>
                  <a:txBody>
                    <a:bodyPr/>
                    <a:lstStyle/>
                    <a:p>
                      <a:pPr marL="0" marR="0">
                        <a:lnSpc>
                          <a:spcPct val="115000"/>
                        </a:lnSpc>
                        <a:spcBef>
                          <a:spcPts val="0"/>
                        </a:spcBef>
                        <a:spcAft>
                          <a:spcPts val="1000"/>
                        </a:spcAft>
                      </a:pPr>
                      <a:r>
                        <a:rPr lang="es-MX" sz="1100" b="1">
                          <a:effectLst/>
                          <a:latin typeface="Times New Roman" panose="02020603050405020304" pitchFamily="18" charset="0"/>
                          <a:cs typeface="Times New Roman" panose="02020603050405020304" pitchFamily="18" charset="0"/>
                        </a:rPr>
                        <a:t>La Auténtica Jicaleta</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c>
                  <a:txBody>
                    <a:bodyPr/>
                    <a:lstStyle/>
                    <a:p>
                      <a:pPr marL="0" marR="0">
                        <a:lnSpc>
                          <a:spcPct val="115000"/>
                        </a:lnSpc>
                        <a:spcBef>
                          <a:spcPts val="0"/>
                        </a:spcBef>
                        <a:spcAft>
                          <a:spcPts val="1000"/>
                        </a:spcAft>
                      </a:pPr>
                      <a:r>
                        <a:rPr lang="es-MX" sz="1100" b="1">
                          <a:effectLst/>
                          <a:latin typeface="Times New Roman" panose="02020603050405020304" pitchFamily="18" charset="0"/>
                          <a:cs typeface="Times New Roman" panose="02020603050405020304" pitchFamily="18" charset="0"/>
                        </a:rPr>
                        <a:t>Golosinas de jícama con chamoy</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c>
                  <a:txBody>
                    <a:bodyPr/>
                    <a:lstStyle/>
                    <a:p>
                      <a:pPr marL="0" marR="0">
                        <a:lnSpc>
                          <a:spcPct val="115000"/>
                        </a:lnSpc>
                        <a:spcBef>
                          <a:spcPts val="0"/>
                        </a:spcBef>
                        <a:spcAft>
                          <a:spcPts val="1000"/>
                        </a:spcAft>
                      </a:pPr>
                      <a:r>
                        <a:rPr lang="es-MX" sz="1100" b="1">
                          <a:effectLst/>
                          <a:latin typeface="Times New Roman" panose="02020603050405020304" pitchFamily="18" charset="0"/>
                          <a:cs typeface="Times New Roman" panose="02020603050405020304" pitchFamily="18" charset="0"/>
                        </a:rPr>
                        <a:t>Aguascalientes, Ags.</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r>
              <a:tr h="213653">
                <a:tc>
                  <a:txBody>
                    <a:bodyPr/>
                    <a:lstStyle/>
                    <a:p>
                      <a:pPr marL="0" marR="0">
                        <a:lnSpc>
                          <a:spcPct val="115000"/>
                        </a:lnSpc>
                        <a:spcBef>
                          <a:spcPts val="0"/>
                        </a:spcBef>
                        <a:spcAft>
                          <a:spcPts val="1000"/>
                        </a:spcAft>
                      </a:pPr>
                      <a:r>
                        <a:rPr lang="es-MX" sz="1100">
                          <a:effectLst/>
                        </a:rPr>
                        <a:t>11</a:t>
                      </a:r>
                      <a:endParaRPr lang="en-US" sz="1000">
                        <a:effectLst/>
                        <a:latin typeface="Calibri"/>
                        <a:ea typeface="MS Mincho"/>
                        <a:cs typeface="Times New Roman"/>
                      </a:endParaRPr>
                    </a:p>
                  </a:txBody>
                  <a:tcPr marL="61918" marR="61918" marT="0" marB="0"/>
                </a:tc>
                <a:tc>
                  <a:txBody>
                    <a:bodyPr/>
                    <a:lstStyle/>
                    <a:p>
                      <a:pPr marL="0" marR="0">
                        <a:lnSpc>
                          <a:spcPct val="115000"/>
                        </a:lnSpc>
                        <a:spcBef>
                          <a:spcPts val="0"/>
                        </a:spcBef>
                        <a:spcAft>
                          <a:spcPts val="1000"/>
                        </a:spcAft>
                      </a:pPr>
                      <a:r>
                        <a:rPr lang="es-MX" sz="1100" b="1">
                          <a:effectLst/>
                          <a:latin typeface="Times New Roman" panose="02020603050405020304" pitchFamily="18" charset="0"/>
                          <a:cs typeface="Times New Roman" panose="02020603050405020304" pitchFamily="18" charset="0"/>
                        </a:rPr>
                        <a:t>Mustache</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c>
                  <a:txBody>
                    <a:bodyPr/>
                    <a:lstStyle/>
                    <a:p>
                      <a:pPr marL="0" marR="0">
                        <a:lnSpc>
                          <a:spcPct val="115000"/>
                        </a:lnSpc>
                        <a:spcBef>
                          <a:spcPts val="0"/>
                        </a:spcBef>
                        <a:spcAft>
                          <a:spcPts val="1000"/>
                        </a:spcAft>
                      </a:pPr>
                      <a:r>
                        <a:rPr lang="es-MX" sz="1100" b="1">
                          <a:effectLst/>
                          <a:latin typeface="Times New Roman" panose="02020603050405020304" pitchFamily="18" charset="0"/>
                          <a:cs typeface="Times New Roman" panose="02020603050405020304" pitchFamily="18" charset="0"/>
                        </a:rPr>
                        <a:t>Nieves, bebidas, palomitas, nachos</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c>
                  <a:txBody>
                    <a:bodyPr/>
                    <a:lstStyle/>
                    <a:p>
                      <a:pPr marL="0" marR="0">
                        <a:lnSpc>
                          <a:spcPct val="115000"/>
                        </a:lnSpc>
                        <a:spcBef>
                          <a:spcPts val="0"/>
                        </a:spcBef>
                        <a:spcAft>
                          <a:spcPts val="1000"/>
                        </a:spcAft>
                      </a:pPr>
                      <a:r>
                        <a:rPr lang="en-US" sz="1100" b="1">
                          <a:effectLst/>
                          <a:latin typeface="Times New Roman" panose="02020603050405020304" pitchFamily="18" charset="0"/>
                          <a:cs typeface="Times New Roman" panose="02020603050405020304" pitchFamily="18" charset="0"/>
                        </a:rPr>
                        <a:t>Hermosillo, Sonora.</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r>
              <a:tr h="213653">
                <a:tc>
                  <a:txBody>
                    <a:bodyPr/>
                    <a:lstStyle/>
                    <a:p>
                      <a:pPr marL="0" marR="0">
                        <a:lnSpc>
                          <a:spcPct val="115000"/>
                        </a:lnSpc>
                        <a:spcBef>
                          <a:spcPts val="0"/>
                        </a:spcBef>
                        <a:spcAft>
                          <a:spcPts val="1000"/>
                        </a:spcAft>
                      </a:pPr>
                      <a:r>
                        <a:rPr lang="es-MX" sz="1100">
                          <a:effectLst/>
                        </a:rPr>
                        <a:t>12</a:t>
                      </a:r>
                      <a:endParaRPr lang="en-US" sz="1000">
                        <a:effectLst/>
                        <a:latin typeface="Calibri"/>
                        <a:ea typeface="MS Mincho"/>
                        <a:cs typeface="Times New Roman"/>
                      </a:endParaRPr>
                    </a:p>
                  </a:txBody>
                  <a:tcPr marL="61918" marR="61918" marT="0" marB="0"/>
                </a:tc>
                <a:tc>
                  <a:txBody>
                    <a:bodyPr/>
                    <a:lstStyle/>
                    <a:p>
                      <a:pPr marL="0" marR="0">
                        <a:lnSpc>
                          <a:spcPct val="115000"/>
                        </a:lnSpc>
                        <a:spcBef>
                          <a:spcPts val="0"/>
                        </a:spcBef>
                        <a:spcAft>
                          <a:spcPts val="1000"/>
                        </a:spcAft>
                      </a:pPr>
                      <a:r>
                        <a:rPr lang="es-MX" sz="1100" b="1">
                          <a:effectLst/>
                          <a:latin typeface="Times New Roman" panose="02020603050405020304" pitchFamily="18" charset="0"/>
                          <a:cs typeface="Times New Roman" panose="02020603050405020304" pitchFamily="18" charset="0"/>
                        </a:rPr>
                        <a:t>Dreaming</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c>
                  <a:txBody>
                    <a:bodyPr/>
                    <a:lstStyle/>
                    <a:p>
                      <a:pPr marL="0" marR="0">
                        <a:lnSpc>
                          <a:spcPct val="115000"/>
                        </a:lnSpc>
                        <a:spcBef>
                          <a:spcPts val="0"/>
                        </a:spcBef>
                        <a:spcAft>
                          <a:spcPts val="1000"/>
                        </a:spcAft>
                      </a:pPr>
                      <a:r>
                        <a:rPr lang="es-MX" sz="1100" b="1">
                          <a:effectLst/>
                          <a:latin typeface="Times New Roman" panose="02020603050405020304" pitchFamily="18" charset="0"/>
                          <a:cs typeface="Times New Roman" panose="02020603050405020304" pitchFamily="18" charset="0"/>
                        </a:rPr>
                        <a:t>Fiestas y productos Infantiles</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c>
                  <a:txBody>
                    <a:bodyPr/>
                    <a:lstStyle/>
                    <a:p>
                      <a:pPr marL="0" marR="0">
                        <a:lnSpc>
                          <a:spcPct val="115000"/>
                        </a:lnSpc>
                        <a:spcBef>
                          <a:spcPts val="0"/>
                        </a:spcBef>
                        <a:spcAft>
                          <a:spcPts val="1000"/>
                        </a:spcAft>
                      </a:pPr>
                      <a:r>
                        <a:rPr lang="en-US" sz="1100" b="1">
                          <a:effectLst/>
                          <a:latin typeface="Times New Roman" panose="02020603050405020304" pitchFamily="18" charset="0"/>
                          <a:cs typeface="Times New Roman" panose="02020603050405020304" pitchFamily="18" charset="0"/>
                        </a:rPr>
                        <a:t>Puebla, Puebla.</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r>
              <a:tr h="213653">
                <a:tc>
                  <a:txBody>
                    <a:bodyPr/>
                    <a:lstStyle/>
                    <a:p>
                      <a:pPr marL="0" marR="0">
                        <a:lnSpc>
                          <a:spcPct val="115000"/>
                        </a:lnSpc>
                        <a:spcBef>
                          <a:spcPts val="0"/>
                        </a:spcBef>
                        <a:spcAft>
                          <a:spcPts val="1000"/>
                        </a:spcAft>
                      </a:pPr>
                      <a:r>
                        <a:rPr lang="es-MX" sz="1100">
                          <a:effectLst/>
                        </a:rPr>
                        <a:t>13</a:t>
                      </a:r>
                      <a:endParaRPr lang="en-US" sz="1000">
                        <a:effectLst/>
                        <a:latin typeface="Calibri"/>
                        <a:ea typeface="MS Mincho"/>
                        <a:cs typeface="Times New Roman"/>
                      </a:endParaRPr>
                    </a:p>
                  </a:txBody>
                  <a:tcPr marL="61918" marR="61918" marT="0" marB="0"/>
                </a:tc>
                <a:tc>
                  <a:txBody>
                    <a:bodyPr/>
                    <a:lstStyle/>
                    <a:p>
                      <a:pPr marL="0" marR="0">
                        <a:lnSpc>
                          <a:spcPct val="115000"/>
                        </a:lnSpc>
                        <a:spcBef>
                          <a:spcPts val="0"/>
                        </a:spcBef>
                        <a:spcAft>
                          <a:spcPts val="1000"/>
                        </a:spcAft>
                      </a:pPr>
                      <a:r>
                        <a:rPr lang="es-MX" sz="1100" b="1">
                          <a:effectLst/>
                          <a:latin typeface="Times New Roman" panose="02020603050405020304" pitchFamily="18" charset="0"/>
                          <a:cs typeface="Times New Roman" panose="02020603050405020304" pitchFamily="18" charset="0"/>
                        </a:rPr>
                        <a:t>B*brownie Creating-Brownies</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c>
                  <a:txBody>
                    <a:bodyPr/>
                    <a:lstStyle/>
                    <a:p>
                      <a:pPr marL="0" marR="0">
                        <a:lnSpc>
                          <a:spcPct val="115000"/>
                        </a:lnSpc>
                        <a:spcBef>
                          <a:spcPts val="0"/>
                        </a:spcBef>
                        <a:spcAft>
                          <a:spcPts val="1000"/>
                        </a:spcAft>
                      </a:pPr>
                      <a:r>
                        <a:rPr lang="es-MX" sz="1100" b="1">
                          <a:effectLst/>
                          <a:latin typeface="Times New Roman" panose="02020603050405020304" pitchFamily="18" charset="0"/>
                          <a:cs typeface="Times New Roman" panose="02020603050405020304" pitchFamily="18" charset="0"/>
                        </a:rPr>
                        <a:t>Brownies y Bloondies artesanales</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c>
                  <a:txBody>
                    <a:bodyPr/>
                    <a:lstStyle/>
                    <a:p>
                      <a:pPr marL="0" marR="0">
                        <a:lnSpc>
                          <a:spcPct val="115000"/>
                        </a:lnSpc>
                        <a:spcBef>
                          <a:spcPts val="0"/>
                        </a:spcBef>
                        <a:spcAft>
                          <a:spcPts val="1000"/>
                        </a:spcAft>
                      </a:pPr>
                      <a:r>
                        <a:rPr lang="en-US" sz="1100" b="1">
                          <a:effectLst/>
                          <a:latin typeface="Times New Roman" panose="02020603050405020304" pitchFamily="18" charset="0"/>
                          <a:cs typeface="Times New Roman" panose="02020603050405020304" pitchFamily="18" charset="0"/>
                        </a:rPr>
                        <a:t>Guadalajara, Jalisco.</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r>
              <a:tr h="213653">
                <a:tc>
                  <a:txBody>
                    <a:bodyPr/>
                    <a:lstStyle/>
                    <a:p>
                      <a:pPr marL="0" marR="0">
                        <a:lnSpc>
                          <a:spcPct val="115000"/>
                        </a:lnSpc>
                        <a:spcBef>
                          <a:spcPts val="0"/>
                        </a:spcBef>
                        <a:spcAft>
                          <a:spcPts val="1000"/>
                        </a:spcAft>
                      </a:pPr>
                      <a:r>
                        <a:rPr lang="es-MX" sz="1100">
                          <a:effectLst/>
                        </a:rPr>
                        <a:t>14</a:t>
                      </a:r>
                      <a:endParaRPr lang="en-US" sz="1000">
                        <a:effectLst/>
                        <a:latin typeface="Calibri"/>
                        <a:ea typeface="MS Mincho"/>
                        <a:cs typeface="Times New Roman"/>
                      </a:endParaRPr>
                    </a:p>
                  </a:txBody>
                  <a:tcPr marL="61918" marR="61918" marT="0" marB="0"/>
                </a:tc>
                <a:tc>
                  <a:txBody>
                    <a:bodyPr/>
                    <a:lstStyle/>
                    <a:p>
                      <a:pPr marL="0" marR="0">
                        <a:lnSpc>
                          <a:spcPct val="115000"/>
                        </a:lnSpc>
                        <a:spcBef>
                          <a:spcPts val="0"/>
                        </a:spcBef>
                        <a:spcAft>
                          <a:spcPts val="1000"/>
                        </a:spcAft>
                      </a:pPr>
                      <a:r>
                        <a:rPr lang="es-MX" sz="1100" b="1">
                          <a:effectLst/>
                          <a:latin typeface="Times New Roman" panose="02020603050405020304" pitchFamily="18" charset="0"/>
                          <a:cs typeface="Times New Roman" panose="02020603050405020304" pitchFamily="18" charset="0"/>
                        </a:rPr>
                        <a:t>Home Psi Pinturas</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c>
                  <a:txBody>
                    <a:bodyPr/>
                    <a:lstStyle/>
                    <a:p>
                      <a:pPr marL="0" marR="0">
                        <a:lnSpc>
                          <a:spcPct val="115000"/>
                        </a:lnSpc>
                        <a:spcBef>
                          <a:spcPts val="0"/>
                        </a:spcBef>
                        <a:spcAft>
                          <a:spcPts val="1000"/>
                        </a:spcAft>
                      </a:pPr>
                      <a:r>
                        <a:rPr lang="es-MX" sz="1100" b="1">
                          <a:effectLst/>
                          <a:latin typeface="Times New Roman" panose="02020603050405020304" pitchFamily="18" charset="0"/>
                          <a:cs typeface="Times New Roman" panose="02020603050405020304" pitchFamily="18" charset="0"/>
                        </a:rPr>
                        <a:t>Pintura arquitectónica </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c>
                  <a:txBody>
                    <a:bodyPr/>
                    <a:lstStyle/>
                    <a:p>
                      <a:pPr marL="0" marR="0">
                        <a:lnSpc>
                          <a:spcPct val="115000"/>
                        </a:lnSpc>
                        <a:spcBef>
                          <a:spcPts val="0"/>
                        </a:spcBef>
                        <a:spcAft>
                          <a:spcPts val="1000"/>
                        </a:spcAft>
                      </a:pPr>
                      <a:r>
                        <a:rPr lang="es-MX" sz="1100" b="1">
                          <a:effectLst/>
                          <a:latin typeface="Times New Roman" panose="02020603050405020304" pitchFamily="18" charset="0"/>
                          <a:cs typeface="Times New Roman" panose="02020603050405020304" pitchFamily="18" charset="0"/>
                        </a:rPr>
                        <a:t>Puebla, Puebla.</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r>
              <a:tr h="213653">
                <a:tc>
                  <a:txBody>
                    <a:bodyPr/>
                    <a:lstStyle/>
                    <a:p>
                      <a:pPr marL="0" marR="0">
                        <a:lnSpc>
                          <a:spcPct val="115000"/>
                        </a:lnSpc>
                        <a:spcBef>
                          <a:spcPts val="0"/>
                        </a:spcBef>
                        <a:spcAft>
                          <a:spcPts val="1000"/>
                        </a:spcAft>
                      </a:pPr>
                      <a:r>
                        <a:rPr lang="es-MX" sz="1100">
                          <a:effectLst/>
                        </a:rPr>
                        <a:t>15</a:t>
                      </a:r>
                      <a:endParaRPr lang="en-US" sz="1000">
                        <a:effectLst/>
                        <a:latin typeface="Calibri"/>
                        <a:ea typeface="MS Mincho"/>
                        <a:cs typeface="Times New Roman"/>
                      </a:endParaRPr>
                    </a:p>
                  </a:txBody>
                  <a:tcPr marL="61918" marR="61918" marT="0" marB="0"/>
                </a:tc>
                <a:tc>
                  <a:txBody>
                    <a:bodyPr/>
                    <a:lstStyle/>
                    <a:p>
                      <a:pPr marL="0" marR="0">
                        <a:lnSpc>
                          <a:spcPct val="115000"/>
                        </a:lnSpc>
                        <a:spcBef>
                          <a:spcPts val="0"/>
                        </a:spcBef>
                        <a:spcAft>
                          <a:spcPts val="1000"/>
                        </a:spcAft>
                      </a:pPr>
                      <a:r>
                        <a:rPr lang="en-US" sz="1100" b="1">
                          <a:effectLst/>
                          <a:latin typeface="Times New Roman" panose="02020603050405020304" pitchFamily="18" charset="0"/>
                          <a:cs typeface="Times New Roman" panose="02020603050405020304" pitchFamily="18" charset="0"/>
                        </a:rPr>
                        <a:t>Sharky’s Car wash and Detail</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c>
                  <a:txBody>
                    <a:bodyPr/>
                    <a:lstStyle/>
                    <a:p>
                      <a:pPr marL="0" marR="0">
                        <a:lnSpc>
                          <a:spcPct val="115000"/>
                        </a:lnSpc>
                        <a:spcBef>
                          <a:spcPts val="0"/>
                        </a:spcBef>
                        <a:spcAft>
                          <a:spcPts val="1000"/>
                        </a:spcAft>
                      </a:pPr>
                      <a:r>
                        <a:rPr lang="en-US" sz="1100" b="1">
                          <a:effectLst/>
                          <a:latin typeface="Times New Roman" panose="02020603050405020304" pitchFamily="18" charset="0"/>
                          <a:cs typeface="Times New Roman" panose="02020603050405020304" pitchFamily="18" charset="0"/>
                        </a:rPr>
                        <a:t>Lavado y detallado automatizado</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c>
                  <a:txBody>
                    <a:bodyPr/>
                    <a:lstStyle/>
                    <a:p>
                      <a:pPr marL="0" marR="0">
                        <a:lnSpc>
                          <a:spcPct val="115000"/>
                        </a:lnSpc>
                        <a:spcBef>
                          <a:spcPts val="0"/>
                        </a:spcBef>
                        <a:spcAft>
                          <a:spcPts val="1000"/>
                        </a:spcAft>
                      </a:pPr>
                      <a:r>
                        <a:rPr lang="en-US" sz="1100" b="1">
                          <a:effectLst/>
                          <a:latin typeface="Times New Roman" panose="02020603050405020304" pitchFamily="18" charset="0"/>
                          <a:cs typeface="Times New Roman" panose="02020603050405020304" pitchFamily="18" charset="0"/>
                        </a:rPr>
                        <a:t>Tijuana, Baja California.</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r>
              <a:tr h="213653">
                <a:tc>
                  <a:txBody>
                    <a:bodyPr/>
                    <a:lstStyle/>
                    <a:p>
                      <a:pPr marL="0" marR="0">
                        <a:lnSpc>
                          <a:spcPct val="115000"/>
                        </a:lnSpc>
                        <a:spcBef>
                          <a:spcPts val="0"/>
                        </a:spcBef>
                        <a:spcAft>
                          <a:spcPts val="1000"/>
                        </a:spcAft>
                      </a:pPr>
                      <a:r>
                        <a:rPr lang="es-MX" sz="1100">
                          <a:effectLst/>
                        </a:rPr>
                        <a:t>16</a:t>
                      </a:r>
                      <a:endParaRPr lang="en-US" sz="1000">
                        <a:effectLst/>
                        <a:latin typeface="Calibri"/>
                        <a:ea typeface="MS Mincho"/>
                        <a:cs typeface="Times New Roman"/>
                      </a:endParaRPr>
                    </a:p>
                  </a:txBody>
                  <a:tcPr marL="61918" marR="61918" marT="0" marB="0"/>
                </a:tc>
                <a:tc>
                  <a:txBody>
                    <a:bodyPr/>
                    <a:lstStyle/>
                    <a:p>
                      <a:pPr marL="0" marR="0">
                        <a:lnSpc>
                          <a:spcPct val="115000"/>
                        </a:lnSpc>
                        <a:spcBef>
                          <a:spcPts val="0"/>
                        </a:spcBef>
                        <a:spcAft>
                          <a:spcPts val="1000"/>
                        </a:spcAft>
                      </a:pPr>
                      <a:r>
                        <a:rPr lang="fr-FR" sz="1100" b="1">
                          <a:effectLst/>
                          <a:latin typeface="Times New Roman" panose="02020603050405020304" pitchFamily="18" charset="0"/>
                          <a:cs typeface="Times New Roman" panose="02020603050405020304" pitchFamily="18" charset="0"/>
                        </a:rPr>
                        <a:t>Sushi Zone S.A. de C.V.</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c>
                  <a:txBody>
                    <a:bodyPr/>
                    <a:lstStyle/>
                    <a:p>
                      <a:pPr marL="0" marR="0">
                        <a:lnSpc>
                          <a:spcPct val="115000"/>
                        </a:lnSpc>
                        <a:spcBef>
                          <a:spcPts val="0"/>
                        </a:spcBef>
                        <a:spcAft>
                          <a:spcPts val="1000"/>
                        </a:spcAft>
                      </a:pPr>
                      <a:r>
                        <a:rPr lang="es-MX" sz="1100" b="1">
                          <a:effectLst/>
                          <a:latin typeface="Times New Roman" panose="02020603050405020304" pitchFamily="18" charset="0"/>
                          <a:cs typeface="Times New Roman" panose="02020603050405020304" pitchFamily="18" charset="0"/>
                        </a:rPr>
                        <a:t>Restaurant bar Japonés-Tailandés</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c>
                  <a:txBody>
                    <a:bodyPr/>
                    <a:lstStyle/>
                    <a:p>
                      <a:pPr marL="0" marR="0">
                        <a:lnSpc>
                          <a:spcPct val="115000"/>
                        </a:lnSpc>
                        <a:spcBef>
                          <a:spcPts val="0"/>
                        </a:spcBef>
                        <a:spcAft>
                          <a:spcPts val="1000"/>
                        </a:spcAft>
                      </a:pPr>
                      <a:r>
                        <a:rPr lang="es-MX" sz="1100" b="1">
                          <a:effectLst/>
                          <a:latin typeface="Times New Roman" panose="02020603050405020304" pitchFamily="18" charset="0"/>
                          <a:cs typeface="Times New Roman" panose="02020603050405020304" pitchFamily="18" charset="0"/>
                        </a:rPr>
                        <a:t>La Paz, Baja Calif. Sur.</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r>
              <a:tr h="272227">
                <a:tc>
                  <a:txBody>
                    <a:bodyPr/>
                    <a:lstStyle/>
                    <a:p>
                      <a:pPr marL="0" marR="0">
                        <a:lnSpc>
                          <a:spcPct val="115000"/>
                        </a:lnSpc>
                        <a:spcBef>
                          <a:spcPts val="0"/>
                        </a:spcBef>
                        <a:spcAft>
                          <a:spcPts val="1000"/>
                        </a:spcAft>
                      </a:pPr>
                      <a:r>
                        <a:rPr lang="es-MX" sz="1100">
                          <a:effectLst/>
                        </a:rPr>
                        <a:t>17</a:t>
                      </a:r>
                      <a:endParaRPr lang="en-US" sz="1000">
                        <a:effectLst/>
                        <a:latin typeface="Calibri"/>
                        <a:ea typeface="MS Mincho"/>
                        <a:cs typeface="Times New Roman"/>
                      </a:endParaRPr>
                    </a:p>
                  </a:txBody>
                  <a:tcPr marL="61918" marR="61918" marT="0" marB="0"/>
                </a:tc>
                <a:tc>
                  <a:txBody>
                    <a:bodyPr/>
                    <a:lstStyle/>
                    <a:p>
                      <a:pPr marL="0" marR="0">
                        <a:lnSpc>
                          <a:spcPct val="115000"/>
                        </a:lnSpc>
                        <a:spcBef>
                          <a:spcPts val="0"/>
                        </a:spcBef>
                        <a:spcAft>
                          <a:spcPts val="1000"/>
                        </a:spcAft>
                      </a:pPr>
                      <a:r>
                        <a:rPr lang="es-MX" sz="1100" b="1">
                          <a:effectLst/>
                          <a:latin typeface="Times New Roman" panose="02020603050405020304" pitchFamily="18" charset="0"/>
                          <a:cs typeface="Times New Roman" panose="02020603050405020304" pitchFamily="18" charset="0"/>
                        </a:rPr>
                        <a:t>Tacos Tony  S.A. DE C.V.</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c>
                  <a:txBody>
                    <a:bodyPr/>
                    <a:lstStyle/>
                    <a:p>
                      <a:pPr marL="0" marR="0">
                        <a:lnSpc>
                          <a:spcPct val="115000"/>
                        </a:lnSpc>
                        <a:spcBef>
                          <a:spcPts val="0"/>
                        </a:spcBef>
                        <a:spcAft>
                          <a:spcPts val="1000"/>
                        </a:spcAft>
                      </a:pPr>
                      <a:r>
                        <a:rPr lang="es-MX" sz="1100" b="1">
                          <a:effectLst/>
                          <a:latin typeface="Times New Roman" panose="02020603050405020304" pitchFamily="18" charset="0"/>
                          <a:cs typeface="Times New Roman" panose="02020603050405020304" pitchFamily="18" charset="0"/>
                        </a:rPr>
                        <a:t>Tacos Árabes</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c>
                  <a:txBody>
                    <a:bodyPr/>
                    <a:lstStyle/>
                    <a:p>
                      <a:pPr marL="0" marR="0">
                        <a:lnSpc>
                          <a:spcPct val="115000"/>
                        </a:lnSpc>
                        <a:spcBef>
                          <a:spcPts val="0"/>
                        </a:spcBef>
                        <a:spcAft>
                          <a:spcPts val="1000"/>
                        </a:spcAft>
                      </a:pPr>
                      <a:r>
                        <a:rPr lang="es-MX" sz="1100" b="1">
                          <a:effectLst/>
                          <a:latin typeface="Times New Roman" panose="02020603050405020304" pitchFamily="18" charset="0"/>
                          <a:cs typeface="Times New Roman" panose="02020603050405020304" pitchFamily="18" charset="0"/>
                        </a:rPr>
                        <a:t>Puebla, Puebla.</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r>
              <a:tr h="213653">
                <a:tc>
                  <a:txBody>
                    <a:bodyPr/>
                    <a:lstStyle/>
                    <a:p>
                      <a:pPr marL="0" marR="0">
                        <a:lnSpc>
                          <a:spcPct val="115000"/>
                        </a:lnSpc>
                        <a:spcBef>
                          <a:spcPts val="0"/>
                        </a:spcBef>
                        <a:spcAft>
                          <a:spcPts val="1000"/>
                        </a:spcAft>
                      </a:pPr>
                      <a:r>
                        <a:rPr lang="es-MX" sz="1100">
                          <a:effectLst/>
                        </a:rPr>
                        <a:t>18</a:t>
                      </a:r>
                      <a:endParaRPr lang="en-US" sz="1000">
                        <a:effectLst/>
                        <a:latin typeface="Calibri"/>
                        <a:ea typeface="MS Mincho"/>
                        <a:cs typeface="Times New Roman"/>
                      </a:endParaRPr>
                    </a:p>
                  </a:txBody>
                  <a:tcPr marL="61918" marR="61918" marT="0" marB="0"/>
                </a:tc>
                <a:tc>
                  <a:txBody>
                    <a:bodyPr/>
                    <a:lstStyle/>
                    <a:p>
                      <a:pPr marL="0" marR="0">
                        <a:lnSpc>
                          <a:spcPct val="115000"/>
                        </a:lnSpc>
                        <a:spcBef>
                          <a:spcPts val="0"/>
                        </a:spcBef>
                        <a:spcAft>
                          <a:spcPts val="1000"/>
                        </a:spcAft>
                      </a:pPr>
                      <a:r>
                        <a:rPr lang="es-MX" sz="1100" b="1">
                          <a:effectLst/>
                          <a:latin typeface="Times New Roman" panose="02020603050405020304" pitchFamily="18" charset="0"/>
                          <a:cs typeface="Times New Roman" panose="02020603050405020304" pitchFamily="18" charset="0"/>
                        </a:rPr>
                        <a:t>Kowi, SA de CV</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c>
                  <a:txBody>
                    <a:bodyPr/>
                    <a:lstStyle/>
                    <a:p>
                      <a:pPr marL="0" marR="0">
                        <a:lnSpc>
                          <a:spcPct val="115000"/>
                        </a:lnSpc>
                        <a:spcBef>
                          <a:spcPts val="0"/>
                        </a:spcBef>
                        <a:spcAft>
                          <a:spcPts val="1000"/>
                        </a:spcAft>
                      </a:pPr>
                      <a:r>
                        <a:rPr lang="fr-FR" sz="1100" b="1">
                          <a:effectLst/>
                          <a:latin typeface="Times New Roman" panose="02020603050405020304" pitchFamily="18" charset="0"/>
                          <a:cs typeface="Times New Roman" panose="02020603050405020304" pitchFamily="18" charset="0"/>
                        </a:rPr>
                        <a:t>Boutique de carne de cerdo </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c>
                  <a:txBody>
                    <a:bodyPr/>
                    <a:lstStyle/>
                    <a:p>
                      <a:pPr marL="0" marR="0">
                        <a:lnSpc>
                          <a:spcPct val="115000"/>
                        </a:lnSpc>
                        <a:spcBef>
                          <a:spcPts val="0"/>
                        </a:spcBef>
                        <a:spcAft>
                          <a:spcPts val="1000"/>
                        </a:spcAft>
                      </a:pPr>
                      <a:r>
                        <a:rPr lang="es-MX" sz="1100" b="1">
                          <a:effectLst/>
                          <a:latin typeface="Times New Roman" panose="02020603050405020304" pitchFamily="18" charset="0"/>
                          <a:cs typeface="Times New Roman" panose="02020603050405020304" pitchFamily="18" charset="0"/>
                        </a:rPr>
                        <a:t>Navojoa, Sonora.</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r>
              <a:tr h="421126">
                <a:tc>
                  <a:txBody>
                    <a:bodyPr/>
                    <a:lstStyle/>
                    <a:p>
                      <a:pPr marL="0" marR="0">
                        <a:lnSpc>
                          <a:spcPct val="115000"/>
                        </a:lnSpc>
                        <a:spcBef>
                          <a:spcPts val="0"/>
                        </a:spcBef>
                        <a:spcAft>
                          <a:spcPts val="1000"/>
                        </a:spcAft>
                      </a:pPr>
                      <a:r>
                        <a:rPr lang="es-MX" sz="1100">
                          <a:effectLst/>
                        </a:rPr>
                        <a:t>19</a:t>
                      </a:r>
                      <a:endParaRPr lang="en-US" sz="1000">
                        <a:effectLst/>
                        <a:latin typeface="Calibri"/>
                        <a:ea typeface="MS Mincho"/>
                        <a:cs typeface="Times New Roman"/>
                      </a:endParaRPr>
                    </a:p>
                  </a:txBody>
                  <a:tcPr marL="61918" marR="61918" marT="0" marB="0"/>
                </a:tc>
                <a:tc>
                  <a:txBody>
                    <a:bodyPr/>
                    <a:lstStyle/>
                    <a:p>
                      <a:pPr marL="0" marR="0">
                        <a:lnSpc>
                          <a:spcPct val="115000"/>
                        </a:lnSpc>
                        <a:spcBef>
                          <a:spcPts val="0"/>
                        </a:spcBef>
                        <a:spcAft>
                          <a:spcPts val="1000"/>
                        </a:spcAft>
                      </a:pPr>
                      <a:r>
                        <a:rPr lang="es-MX" sz="1100" b="1">
                          <a:effectLst/>
                          <a:latin typeface="Times New Roman" panose="02020603050405020304" pitchFamily="18" charset="0"/>
                          <a:cs typeface="Times New Roman" panose="02020603050405020304" pitchFamily="18" charset="0"/>
                        </a:rPr>
                        <a:t>Quick and Nice</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c>
                  <a:txBody>
                    <a:bodyPr/>
                    <a:lstStyle/>
                    <a:p>
                      <a:pPr marL="0" marR="0">
                        <a:lnSpc>
                          <a:spcPct val="115000"/>
                        </a:lnSpc>
                        <a:spcBef>
                          <a:spcPts val="0"/>
                        </a:spcBef>
                        <a:spcAft>
                          <a:spcPts val="1000"/>
                        </a:spcAft>
                      </a:pPr>
                      <a:r>
                        <a:rPr lang="es-MX" sz="1100" b="1">
                          <a:effectLst/>
                          <a:latin typeface="Times New Roman" panose="02020603050405020304" pitchFamily="18" charset="0"/>
                          <a:cs typeface="Times New Roman" panose="02020603050405020304" pitchFamily="18" charset="0"/>
                        </a:rPr>
                        <a:t>Bordados computarizados, Playeras</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c>
                  <a:txBody>
                    <a:bodyPr/>
                    <a:lstStyle/>
                    <a:p>
                      <a:pPr marL="0" marR="0">
                        <a:lnSpc>
                          <a:spcPct val="115000"/>
                        </a:lnSpc>
                        <a:spcBef>
                          <a:spcPts val="0"/>
                        </a:spcBef>
                        <a:spcAft>
                          <a:spcPts val="1000"/>
                        </a:spcAft>
                      </a:pPr>
                      <a:r>
                        <a:rPr lang="en-US" sz="1100" b="1">
                          <a:effectLst/>
                          <a:latin typeface="Times New Roman" panose="02020603050405020304" pitchFamily="18" charset="0"/>
                          <a:cs typeface="Times New Roman" panose="02020603050405020304" pitchFamily="18" charset="0"/>
                        </a:rPr>
                        <a:t>Mérida, Yucatán.</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r>
              <a:tr h="341897">
                <a:tc>
                  <a:txBody>
                    <a:bodyPr/>
                    <a:lstStyle/>
                    <a:p>
                      <a:pPr marL="0" marR="0">
                        <a:lnSpc>
                          <a:spcPct val="115000"/>
                        </a:lnSpc>
                        <a:spcBef>
                          <a:spcPts val="0"/>
                        </a:spcBef>
                        <a:spcAft>
                          <a:spcPts val="1000"/>
                        </a:spcAft>
                      </a:pPr>
                      <a:r>
                        <a:rPr lang="es-MX" sz="1100">
                          <a:effectLst/>
                        </a:rPr>
                        <a:t>20</a:t>
                      </a:r>
                      <a:endParaRPr lang="en-US" sz="1000">
                        <a:effectLst/>
                        <a:latin typeface="Calibri"/>
                        <a:ea typeface="MS Mincho"/>
                        <a:cs typeface="Times New Roman"/>
                      </a:endParaRPr>
                    </a:p>
                  </a:txBody>
                  <a:tcPr marL="61918" marR="61918" marT="0" marB="0"/>
                </a:tc>
                <a:tc>
                  <a:txBody>
                    <a:bodyPr/>
                    <a:lstStyle/>
                    <a:p>
                      <a:pPr marL="0" marR="0">
                        <a:lnSpc>
                          <a:spcPct val="115000"/>
                        </a:lnSpc>
                        <a:spcBef>
                          <a:spcPts val="0"/>
                        </a:spcBef>
                        <a:spcAft>
                          <a:spcPts val="1000"/>
                        </a:spcAft>
                      </a:pPr>
                      <a:r>
                        <a:rPr lang="es-MX" sz="1100" b="1">
                          <a:effectLst/>
                          <a:latin typeface="Times New Roman" panose="02020603050405020304" pitchFamily="18" charset="0"/>
                          <a:cs typeface="Times New Roman" panose="02020603050405020304" pitchFamily="18" charset="0"/>
                        </a:rPr>
                        <a:t>El Pollo Pepe</a:t>
                      </a:r>
                      <a:endParaRPr lang="en-US" sz="1000" b="1">
                        <a:effectLst/>
                        <a:latin typeface="Times New Roman" panose="02020603050405020304" pitchFamily="18" charset="0"/>
                        <a:ea typeface="MS Mincho"/>
                        <a:cs typeface="Times New Roman" panose="02020603050405020304" pitchFamily="18" charset="0"/>
                      </a:endParaRPr>
                    </a:p>
                  </a:txBody>
                  <a:tcPr marL="61918" marR="61918" marT="0" marB="0"/>
                </a:tc>
                <a:tc>
                  <a:txBody>
                    <a:bodyPr/>
                    <a:lstStyle/>
                    <a:p>
                      <a:pPr marL="0" marR="0">
                        <a:lnSpc>
                          <a:spcPct val="115000"/>
                        </a:lnSpc>
                        <a:spcBef>
                          <a:spcPts val="0"/>
                        </a:spcBef>
                        <a:spcAft>
                          <a:spcPts val="1000"/>
                        </a:spcAft>
                      </a:pPr>
                      <a:r>
                        <a:rPr lang="es-MX" sz="1100" b="1" dirty="0">
                          <a:effectLst/>
                          <a:latin typeface="Times New Roman" panose="02020603050405020304" pitchFamily="18" charset="0"/>
                          <a:cs typeface="Times New Roman" panose="02020603050405020304" pitchFamily="18" charset="0"/>
                        </a:rPr>
                        <a:t>Pollos asados estilo Sinaloa</a:t>
                      </a:r>
                      <a:endParaRPr lang="en-US" sz="1000" b="1" dirty="0">
                        <a:effectLst/>
                        <a:latin typeface="Times New Roman" panose="02020603050405020304" pitchFamily="18" charset="0"/>
                        <a:ea typeface="MS Mincho"/>
                        <a:cs typeface="Times New Roman" panose="02020603050405020304" pitchFamily="18" charset="0"/>
                      </a:endParaRPr>
                    </a:p>
                  </a:txBody>
                  <a:tcPr marL="61918" marR="61918" marT="0" marB="0"/>
                </a:tc>
                <a:tc>
                  <a:txBody>
                    <a:bodyPr/>
                    <a:lstStyle/>
                    <a:p>
                      <a:pPr marL="0" marR="0">
                        <a:lnSpc>
                          <a:spcPct val="115000"/>
                        </a:lnSpc>
                        <a:spcBef>
                          <a:spcPts val="0"/>
                        </a:spcBef>
                        <a:spcAft>
                          <a:spcPts val="1000"/>
                        </a:spcAft>
                      </a:pPr>
                      <a:r>
                        <a:rPr lang="es-MX" sz="1100" b="1" dirty="0">
                          <a:effectLst/>
                          <a:latin typeface="Times New Roman" panose="02020603050405020304" pitchFamily="18" charset="0"/>
                          <a:cs typeface="Times New Roman" panose="02020603050405020304" pitchFamily="18" charset="0"/>
                        </a:rPr>
                        <a:t>Zapopan, Jalisco.</a:t>
                      </a:r>
                      <a:endParaRPr lang="en-US" sz="1000" b="1" dirty="0">
                        <a:effectLst/>
                        <a:latin typeface="Times New Roman" panose="02020603050405020304" pitchFamily="18" charset="0"/>
                        <a:ea typeface="MS Mincho"/>
                        <a:cs typeface="Times New Roman" panose="02020603050405020304" pitchFamily="18" charset="0"/>
                      </a:endParaRPr>
                    </a:p>
                  </a:txBody>
                  <a:tcPr marL="61918" marR="61918" marT="0" marB="0"/>
                </a:tc>
              </a:tr>
            </a:tbl>
          </a:graphicData>
        </a:graphic>
      </p:graphicFrame>
    </p:spTree>
    <p:extLst>
      <p:ext uri="{BB962C8B-B14F-4D97-AF65-F5344CB8AC3E}">
        <p14:creationId xmlns:p14="http://schemas.microsoft.com/office/powerpoint/2010/main" val="2509571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25272" y="265906"/>
            <a:ext cx="7924800" cy="639762"/>
          </a:xfrm>
        </p:spPr>
        <p:txBody>
          <a:bodyPr>
            <a:noAutofit/>
          </a:bodyPr>
          <a:lstStyle/>
          <a:p>
            <a:r>
              <a:rPr lang="es-MX" sz="2000" b="1" dirty="0" smtClean="0">
                <a:latin typeface="Times New Roman" panose="02020603050405020304" pitchFamily="18" charset="0"/>
                <a:cs typeface="Times New Roman" panose="02020603050405020304" pitchFamily="18" charset="0"/>
              </a:rPr>
              <a:t>Ubicación Geográfica de las Franquicias de la Muestra.</a:t>
            </a:r>
            <a:endParaRPr lang="en-US" sz="2000" b="1" dirty="0">
              <a:latin typeface="Times New Roman" panose="02020603050405020304" pitchFamily="18" charset="0"/>
              <a:cs typeface="Times New Roman" panose="02020603050405020304" pitchFamily="18" charset="0"/>
            </a:endParaRPr>
          </a:p>
        </p:txBody>
      </p:sp>
      <p:sp>
        <p:nvSpPr>
          <p:cNvPr id="6" name="TextBox 5"/>
          <p:cNvSpPr txBox="1"/>
          <p:nvPr/>
        </p:nvSpPr>
        <p:spPr>
          <a:xfrm>
            <a:off x="304800" y="1143000"/>
            <a:ext cx="8458200" cy="369332"/>
          </a:xfrm>
          <a:prstGeom prst="rect">
            <a:avLst/>
          </a:prstGeom>
          <a:noFill/>
        </p:spPr>
        <p:txBody>
          <a:bodyPr wrap="square" rtlCol="0">
            <a:spAutoFit/>
          </a:bodyPr>
          <a:lstStyle/>
          <a:p>
            <a:pPr indent="-457200" algn="just"/>
            <a:endParaRPr lang="en-US" dirty="0">
              <a:latin typeface="Arial" pitchFamily="34" charset="0"/>
              <a:cs typeface="Arial" pitchFamily="34" charset="0"/>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9175" y="1094954"/>
            <a:ext cx="7045575" cy="53820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1 CuadroTexto"/>
          <p:cNvSpPr txBox="1"/>
          <p:nvPr/>
        </p:nvSpPr>
        <p:spPr>
          <a:xfrm>
            <a:off x="0" y="6476999"/>
            <a:ext cx="2971800" cy="369332"/>
          </a:xfrm>
          <a:prstGeom prst="rect">
            <a:avLst/>
          </a:prstGeom>
          <a:noFill/>
        </p:spPr>
        <p:txBody>
          <a:bodyPr wrap="square" rtlCol="0">
            <a:spAutoFit/>
          </a:bodyPr>
          <a:lstStyle/>
          <a:p>
            <a:r>
              <a:rPr lang="es-MX" dirty="0" smtClean="0"/>
              <a:t>Fuente: Elaboración propia</a:t>
            </a:r>
            <a:endParaRPr lang="en-US" dirty="0"/>
          </a:p>
        </p:txBody>
      </p:sp>
    </p:spTree>
    <p:extLst>
      <p:ext uri="{BB962C8B-B14F-4D97-AF65-F5344CB8AC3E}">
        <p14:creationId xmlns:p14="http://schemas.microsoft.com/office/powerpoint/2010/main" val="19623149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25272" y="265906"/>
            <a:ext cx="7924800" cy="639762"/>
          </a:xfrm>
        </p:spPr>
        <p:txBody>
          <a:bodyPr>
            <a:noAutofit/>
          </a:bodyPr>
          <a:lstStyle/>
          <a:p>
            <a:r>
              <a:rPr lang="es-MX" sz="3600" dirty="0" smtClean="0">
                <a:latin typeface="Times New Roman" panose="02020603050405020304" pitchFamily="18" charset="0"/>
                <a:cs typeface="Times New Roman" panose="02020603050405020304" pitchFamily="18" charset="0"/>
              </a:rPr>
              <a:t>Resultados</a:t>
            </a:r>
            <a:endParaRPr lang="en-US" sz="36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304800" y="1143000"/>
            <a:ext cx="8458200" cy="369332"/>
          </a:xfrm>
          <a:prstGeom prst="rect">
            <a:avLst/>
          </a:prstGeom>
          <a:noFill/>
        </p:spPr>
        <p:txBody>
          <a:bodyPr wrap="square" rtlCol="0">
            <a:spAutoFit/>
          </a:bodyPr>
          <a:lstStyle/>
          <a:p>
            <a:pPr indent="-457200" algn="just"/>
            <a:endParaRPr lang="en-US" dirty="0">
              <a:latin typeface="Arial" pitchFamily="34" charset="0"/>
              <a:cs typeface="Arial" pitchFamily="34" charset="0"/>
            </a:endParaRPr>
          </a:p>
        </p:txBody>
      </p:sp>
      <p:graphicFrame>
        <p:nvGraphicFramePr>
          <p:cNvPr id="7" name="6 Gráfico"/>
          <p:cNvGraphicFramePr/>
          <p:nvPr>
            <p:extLst>
              <p:ext uri="{D42A27DB-BD31-4B8C-83A1-F6EECF244321}">
                <p14:modId xmlns:p14="http://schemas.microsoft.com/office/powerpoint/2010/main" val="2321331654"/>
              </p:ext>
            </p:extLst>
          </p:nvPr>
        </p:nvGraphicFramePr>
        <p:xfrm>
          <a:off x="34119" y="1176124"/>
          <a:ext cx="4071938" cy="246697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8 Gráfico"/>
          <p:cNvGraphicFramePr/>
          <p:nvPr>
            <p:extLst>
              <p:ext uri="{D42A27DB-BD31-4B8C-83A1-F6EECF244321}">
                <p14:modId xmlns:p14="http://schemas.microsoft.com/office/powerpoint/2010/main" val="3959392142"/>
              </p:ext>
            </p:extLst>
          </p:nvPr>
        </p:nvGraphicFramePr>
        <p:xfrm>
          <a:off x="4114800" y="1206832"/>
          <a:ext cx="5029200" cy="252696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9 Gráfico"/>
          <p:cNvGraphicFramePr/>
          <p:nvPr>
            <p:extLst>
              <p:ext uri="{D42A27DB-BD31-4B8C-83A1-F6EECF244321}">
                <p14:modId xmlns:p14="http://schemas.microsoft.com/office/powerpoint/2010/main" val="206408324"/>
              </p:ext>
            </p:extLst>
          </p:nvPr>
        </p:nvGraphicFramePr>
        <p:xfrm>
          <a:off x="17061" y="3838575"/>
          <a:ext cx="4516840" cy="3019425"/>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1" name="10 Gráfico"/>
          <p:cNvGraphicFramePr/>
          <p:nvPr>
            <p:extLst>
              <p:ext uri="{D42A27DB-BD31-4B8C-83A1-F6EECF244321}">
                <p14:modId xmlns:p14="http://schemas.microsoft.com/office/powerpoint/2010/main" val="1802400460"/>
              </p:ext>
            </p:extLst>
          </p:nvPr>
        </p:nvGraphicFramePr>
        <p:xfrm>
          <a:off x="4419600" y="3876675"/>
          <a:ext cx="4724400" cy="2981325"/>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288812508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25272" y="265906"/>
            <a:ext cx="7924800" cy="639762"/>
          </a:xfrm>
        </p:spPr>
        <p:txBody>
          <a:bodyPr>
            <a:noAutofit/>
          </a:bodyPr>
          <a:lstStyle/>
          <a:p>
            <a:r>
              <a:rPr lang="es-MX" sz="3600" dirty="0" smtClean="0">
                <a:latin typeface="Times New Roman" panose="02020603050405020304" pitchFamily="18" charset="0"/>
                <a:cs typeface="Times New Roman" panose="02020603050405020304" pitchFamily="18" charset="0"/>
              </a:rPr>
              <a:t>Resultados</a:t>
            </a:r>
            <a:endParaRPr lang="en-US" sz="36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304800" y="1143000"/>
            <a:ext cx="8458200" cy="369332"/>
          </a:xfrm>
          <a:prstGeom prst="rect">
            <a:avLst/>
          </a:prstGeom>
          <a:noFill/>
        </p:spPr>
        <p:txBody>
          <a:bodyPr wrap="square" rtlCol="0">
            <a:spAutoFit/>
          </a:bodyPr>
          <a:lstStyle/>
          <a:p>
            <a:pPr indent="-457200" algn="just"/>
            <a:endParaRPr lang="en-US" dirty="0">
              <a:latin typeface="Arial" pitchFamily="34" charset="0"/>
              <a:cs typeface="Arial" pitchFamily="34" charset="0"/>
            </a:endParaRPr>
          </a:p>
        </p:txBody>
      </p:sp>
      <p:graphicFrame>
        <p:nvGraphicFramePr>
          <p:cNvPr id="7" name="6 Gráfico"/>
          <p:cNvGraphicFramePr/>
          <p:nvPr>
            <p:extLst>
              <p:ext uri="{D42A27DB-BD31-4B8C-83A1-F6EECF244321}">
                <p14:modId xmlns:p14="http://schemas.microsoft.com/office/powerpoint/2010/main" val="3887653367"/>
              </p:ext>
            </p:extLst>
          </p:nvPr>
        </p:nvGraphicFramePr>
        <p:xfrm>
          <a:off x="-152400" y="762000"/>
          <a:ext cx="5753100" cy="3048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8 Gráfico"/>
          <p:cNvGraphicFramePr/>
          <p:nvPr>
            <p:extLst>
              <p:ext uri="{D42A27DB-BD31-4B8C-83A1-F6EECF244321}">
                <p14:modId xmlns:p14="http://schemas.microsoft.com/office/powerpoint/2010/main" val="298873876"/>
              </p:ext>
            </p:extLst>
          </p:nvPr>
        </p:nvGraphicFramePr>
        <p:xfrm>
          <a:off x="4452937" y="990600"/>
          <a:ext cx="4691063" cy="316855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9 Gráfico"/>
          <p:cNvGraphicFramePr/>
          <p:nvPr>
            <p:extLst>
              <p:ext uri="{D42A27DB-BD31-4B8C-83A1-F6EECF244321}">
                <p14:modId xmlns:p14="http://schemas.microsoft.com/office/powerpoint/2010/main" val="2144010965"/>
              </p:ext>
            </p:extLst>
          </p:nvPr>
        </p:nvGraphicFramePr>
        <p:xfrm>
          <a:off x="0" y="3562985"/>
          <a:ext cx="6324600" cy="3295015"/>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78067231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25272" y="265906"/>
            <a:ext cx="7924800" cy="639762"/>
          </a:xfrm>
        </p:spPr>
        <p:txBody>
          <a:bodyPr>
            <a:noAutofit/>
          </a:bodyPr>
          <a:lstStyle/>
          <a:p>
            <a:r>
              <a:rPr lang="es-MX" sz="3600" dirty="0">
                <a:latin typeface="Times New Roman" panose="02020603050405020304" pitchFamily="18" charset="0"/>
                <a:cs typeface="Times New Roman" panose="02020603050405020304" pitchFamily="18" charset="0"/>
              </a:rPr>
              <a:t>Resultados</a:t>
            </a:r>
            <a:endParaRPr lang="en-US" sz="36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304800" y="1143000"/>
            <a:ext cx="8458200" cy="369332"/>
          </a:xfrm>
          <a:prstGeom prst="rect">
            <a:avLst/>
          </a:prstGeom>
          <a:noFill/>
        </p:spPr>
        <p:txBody>
          <a:bodyPr wrap="square" rtlCol="0">
            <a:spAutoFit/>
          </a:bodyPr>
          <a:lstStyle/>
          <a:p>
            <a:pPr indent="-457200" algn="just"/>
            <a:endParaRPr lang="en-US" dirty="0">
              <a:latin typeface="Arial" pitchFamily="34" charset="0"/>
              <a:cs typeface="Arial" pitchFamily="34" charset="0"/>
            </a:endParaRPr>
          </a:p>
        </p:txBody>
      </p:sp>
      <p:graphicFrame>
        <p:nvGraphicFramePr>
          <p:cNvPr id="7" name="6 Gráfico"/>
          <p:cNvGraphicFramePr/>
          <p:nvPr>
            <p:extLst>
              <p:ext uri="{D42A27DB-BD31-4B8C-83A1-F6EECF244321}">
                <p14:modId xmlns:p14="http://schemas.microsoft.com/office/powerpoint/2010/main" val="2891701821"/>
              </p:ext>
            </p:extLst>
          </p:nvPr>
        </p:nvGraphicFramePr>
        <p:xfrm>
          <a:off x="3304540" y="3615055"/>
          <a:ext cx="5839460" cy="324294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8 Gráfico"/>
          <p:cNvGraphicFramePr/>
          <p:nvPr>
            <p:extLst>
              <p:ext uri="{D42A27DB-BD31-4B8C-83A1-F6EECF244321}">
                <p14:modId xmlns:p14="http://schemas.microsoft.com/office/powerpoint/2010/main" val="156413373"/>
              </p:ext>
            </p:extLst>
          </p:nvPr>
        </p:nvGraphicFramePr>
        <p:xfrm>
          <a:off x="-12510" y="990600"/>
          <a:ext cx="5867400" cy="317182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6953829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457200"/>
          </a:xfrm>
        </p:spPr>
        <p:txBody>
          <a:bodyPr>
            <a:normAutofit fontScale="90000"/>
          </a:bodyPr>
          <a:lstStyle/>
          <a:p>
            <a:r>
              <a:rPr lang="es-MX" dirty="0" smtClean="0"/>
              <a:t>Fundamentos de la Investigación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40443774"/>
              </p:ext>
            </p:extLst>
          </p:nvPr>
        </p:nvGraphicFramePr>
        <p:xfrm>
          <a:off x="457200" y="1066800"/>
          <a:ext cx="8229600" cy="5486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 name="2 Diagrama"/>
          <p:cNvGraphicFramePr/>
          <p:nvPr>
            <p:extLst>
              <p:ext uri="{D42A27DB-BD31-4B8C-83A1-F6EECF244321}">
                <p14:modId xmlns:p14="http://schemas.microsoft.com/office/powerpoint/2010/main" val="3600793481"/>
              </p:ext>
            </p:extLst>
          </p:nvPr>
        </p:nvGraphicFramePr>
        <p:xfrm>
          <a:off x="152400" y="838200"/>
          <a:ext cx="8839200" cy="56388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7" name="6 CuadroTexto"/>
          <p:cNvSpPr txBox="1"/>
          <p:nvPr/>
        </p:nvSpPr>
        <p:spPr>
          <a:xfrm>
            <a:off x="5410200" y="984912"/>
            <a:ext cx="2743200" cy="1200329"/>
          </a:xfrm>
          <a:prstGeom prst="rect">
            <a:avLst/>
          </a:prstGeom>
          <a:noFill/>
        </p:spPr>
        <p:txBody>
          <a:bodyPr wrap="square" rtlCol="0">
            <a:spAutoFit/>
          </a:bodyPr>
          <a:lstStyle/>
          <a:p>
            <a:pPr algn="just"/>
            <a:r>
              <a:rPr lang="es-MX" dirty="0" smtClean="0">
                <a:solidFill>
                  <a:srgbClr val="00B050"/>
                </a:solidFill>
                <a:latin typeface="Times New Roman" panose="02020603050405020304" pitchFamily="18" charset="0"/>
                <a:cs typeface="Times New Roman" panose="02020603050405020304" pitchFamily="18" charset="0"/>
              </a:rPr>
              <a:t>¿</a:t>
            </a:r>
            <a:r>
              <a:rPr lang="es-MX" dirty="0">
                <a:solidFill>
                  <a:srgbClr val="00B050"/>
                </a:solidFill>
                <a:latin typeface="Times New Roman" panose="02020603050405020304" pitchFamily="18" charset="0"/>
                <a:cs typeface="Times New Roman" panose="02020603050405020304" pitchFamily="18" charset="0"/>
              </a:rPr>
              <a:t>Qué determina la internacionalización de las franquicias mexicanas? </a:t>
            </a:r>
            <a:endParaRPr lang="en-US" b="1" dirty="0">
              <a:solidFill>
                <a:srgbClr val="00B050"/>
              </a:solidFill>
              <a:latin typeface="Times New Roman" panose="02020603050405020304" pitchFamily="18" charset="0"/>
              <a:cs typeface="Times New Roman" panose="02020603050405020304" pitchFamily="18" charset="0"/>
            </a:endParaRPr>
          </a:p>
          <a:p>
            <a:endParaRPr lang="en-US" dirty="0"/>
          </a:p>
        </p:txBody>
      </p:sp>
      <p:sp>
        <p:nvSpPr>
          <p:cNvPr id="8" name="7 CuadroTexto"/>
          <p:cNvSpPr txBox="1"/>
          <p:nvPr/>
        </p:nvSpPr>
        <p:spPr>
          <a:xfrm>
            <a:off x="6172200" y="4301698"/>
            <a:ext cx="2819400" cy="2308324"/>
          </a:xfrm>
          <a:prstGeom prst="rect">
            <a:avLst/>
          </a:prstGeom>
          <a:noFill/>
          <a:ln>
            <a:solidFill>
              <a:schemeClr val="bg1"/>
            </a:solidFill>
          </a:ln>
        </p:spPr>
        <p:txBody>
          <a:bodyPr wrap="square" rtlCol="0">
            <a:spAutoFit/>
          </a:bodyPr>
          <a:lstStyle/>
          <a:p>
            <a:pPr algn="just"/>
            <a:r>
              <a:rPr lang="es-MX" dirty="0">
                <a:solidFill>
                  <a:srgbClr val="FFC000"/>
                </a:solidFill>
                <a:latin typeface="Times New Roman" panose="02020603050405020304" pitchFamily="18" charset="0"/>
                <a:cs typeface="Times New Roman" panose="02020603050405020304" pitchFamily="18" charset="0"/>
              </a:rPr>
              <a:t>El desempeño de la firma, el entorno económico, la tecnología, el entorno político y el entorno socio cultural  determinan la internacionalización de las franquicias mexicanas.</a:t>
            </a:r>
            <a:endParaRPr lang="en-US" b="1" dirty="0">
              <a:solidFill>
                <a:srgbClr val="FFC000"/>
              </a:solidFill>
              <a:latin typeface="Times New Roman" panose="02020603050405020304" pitchFamily="18" charset="0"/>
              <a:cs typeface="Times New Roman" panose="02020603050405020304" pitchFamily="18" charset="0"/>
            </a:endParaRPr>
          </a:p>
          <a:p>
            <a:endParaRPr lang="en-US" dirty="0"/>
          </a:p>
        </p:txBody>
      </p:sp>
      <p:sp>
        <p:nvSpPr>
          <p:cNvPr id="9" name="8 CuadroTexto"/>
          <p:cNvSpPr txBox="1"/>
          <p:nvPr/>
        </p:nvSpPr>
        <p:spPr>
          <a:xfrm>
            <a:off x="914400" y="5149796"/>
            <a:ext cx="2971800" cy="1477328"/>
          </a:xfrm>
          <a:prstGeom prst="rect">
            <a:avLst/>
          </a:prstGeom>
          <a:noFill/>
        </p:spPr>
        <p:txBody>
          <a:bodyPr wrap="square" rtlCol="0">
            <a:spAutoFit/>
          </a:bodyPr>
          <a:lstStyle/>
          <a:p>
            <a:pPr algn="just"/>
            <a:r>
              <a:rPr lang="es-MX" dirty="0">
                <a:solidFill>
                  <a:schemeClr val="accent5">
                    <a:lumMod val="75000"/>
                  </a:schemeClr>
                </a:solidFill>
                <a:latin typeface="Times New Roman" panose="02020603050405020304" pitchFamily="18" charset="0"/>
                <a:cs typeface="Times New Roman" panose="02020603050405020304" pitchFamily="18" charset="0"/>
              </a:rPr>
              <a:t>Identificar y analizar los determinantes de la internacionalización de las franquicias mexicanas. </a:t>
            </a:r>
            <a:endParaRPr lang="en-US" b="1" dirty="0">
              <a:solidFill>
                <a:schemeClr val="accent5">
                  <a:lumMod val="75000"/>
                </a:schemeClr>
              </a:solidFill>
              <a:latin typeface="Times New Roman" panose="02020603050405020304" pitchFamily="18" charset="0"/>
              <a:cs typeface="Times New Roman" panose="02020603050405020304" pitchFamily="18" charset="0"/>
            </a:endParaRPr>
          </a:p>
          <a:p>
            <a:endParaRPr lang="en-US" dirty="0"/>
          </a:p>
        </p:txBody>
      </p:sp>
      <p:sp>
        <p:nvSpPr>
          <p:cNvPr id="5" name="4 CuadroTexto"/>
          <p:cNvSpPr txBox="1"/>
          <p:nvPr/>
        </p:nvSpPr>
        <p:spPr>
          <a:xfrm>
            <a:off x="304800" y="990600"/>
            <a:ext cx="2362200" cy="2031325"/>
          </a:xfrm>
          <a:prstGeom prst="rect">
            <a:avLst/>
          </a:prstGeom>
          <a:noFill/>
        </p:spPr>
        <p:txBody>
          <a:bodyPr wrap="square" rtlCol="0">
            <a:spAutoFit/>
          </a:bodyPr>
          <a:lstStyle/>
          <a:p>
            <a:pPr algn="just"/>
            <a:r>
              <a:rPr lang="es-MX" dirty="0">
                <a:solidFill>
                  <a:srgbClr val="7030A0"/>
                </a:solidFill>
                <a:latin typeface="Times New Roman" panose="02020603050405020304" pitchFamily="18" charset="0"/>
                <a:cs typeface="Times New Roman" panose="02020603050405020304" pitchFamily="18" charset="0"/>
              </a:rPr>
              <a:t>S</a:t>
            </a:r>
            <a:r>
              <a:rPr lang="es-MX" dirty="0" smtClean="0">
                <a:solidFill>
                  <a:srgbClr val="7030A0"/>
                </a:solidFill>
                <a:latin typeface="Times New Roman" panose="02020603050405020304" pitchFamily="18" charset="0"/>
                <a:cs typeface="Times New Roman" panose="02020603050405020304" pitchFamily="18" charset="0"/>
              </a:rPr>
              <a:t>e </a:t>
            </a:r>
            <a:r>
              <a:rPr lang="es-MX" dirty="0">
                <a:solidFill>
                  <a:srgbClr val="7030A0"/>
                </a:solidFill>
                <a:latin typeface="Times New Roman" panose="02020603050405020304" pitchFamily="18" charset="0"/>
                <a:cs typeface="Times New Roman" panose="02020603050405020304" pitchFamily="18" charset="0"/>
              </a:rPr>
              <a:t>crean en promedio 31.5 nuevas marcas cada año que en porcentaje representa una tasa de crecimiento anual de 4 por ciento para el sector.</a:t>
            </a:r>
            <a:endParaRPr lang="en-US"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9443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dgm id="{00A196BE-3FB3-4A63-A0BD-B6F2CE884CE1}"/>
                                            </p:graphicEl>
                                          </p:spTgt>
                                        </p:tgtEl>
                                        <p:attrNameLst>
                                          <p:attrName>style.visibility</p:attrName>
                                        </p:attrNameLst>
                                      </p:cBhvr>
                                      <p:to>
                                        <p:strVal val="visible"/>
                                      </p:to>
                                    </p:set>
                                    <p:animEffect transition="in" filter="fade">
                                      <p:cBhvr>
                                        <p:cTn id="7" dur="2000"/>
                                        <p:tgtEl>
                                          <p:spTgt spid="4">
                                            <p:graphicEl>
                                              <a:dgm id="{00A196BE-3FB3-4A63-A0BD-B6F2CE884CE1}"/>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p:bldSub>
      </p:bldGraphic>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25272" y="265906"/>
            <a:ext cx="7924800" cy="639762"/>
          </a:xfrm>
        </p:spPr>
        <p:txBody>
          <a:bodyPr>
            <a:noAutofit/>
          </a:bodyPr>
          <a:lstStyle/>
          <a:p>
            <a:r>
              <a:rPr lang="es-MX" sz="3600" dirty="0" smtClean="0">
                <a:latin typeface="Times New Roman" panose="02020603050405020304" pitchFamily="18" charset="0"/>
                <a:cs typeface="Times New Roman" panose="02020603050405020304" pitchFamily="18" charset="0"/>
              </a:rPr>
              <a:t>Resultados</a:t>
            </a:r>
            <a:endParaRPr lang="en-US" sz="36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304800" y="1143000"/>
            <a:ext cx="8458200" cy="369332"/>
          </a:xfrm>
          <a:prstGeom prst="rect">
            <a:avLst/>
          </a:prstGeom>
          <a:noFill/>
        </p:spPr>
        <p:txBody>
          <a:bodyPr wrap="square" rtlCol="0">
            <a:spAutoFit/>
          </a:bodyPr>
          <a:lstStyle/>
          <a:p>
            <a:pPr indent="-457200" algn="just"/>
            <a:endParaRPr lang="en-US" dirty="0">
              <a:latin typeface="Arial" pitchFamily="34" charset="0"/>
              <a:cs typeface="Arial" pitchFamily="34" charset="0"/>
            </a:endParaRPr>
          </a:p>
        </p:txBody>
      </p:sp>
      <p:graphicFrame>
        <p:nvGraphicFramePr>
          <p:cNvPr id="9" name="8 Gráfico"/>
          <p:cNvGraphicFramePr/>
          <p:nvPr>
            <p:extLst>
              <p:ext uri="{D42A27DB-BD31-4B8C-83A1-F6EECF244321}">
                <p14:modId xmlns:p14="http://schemas.microsoft.com/office/powerpoint/2010/main" val="799644462"/>
              </p:ext>
            </p:extLst>
          </p:nvPr>
        </p:nvGraphicFramePr>
        <p:xfrm>
          <a:off x="0" y="838200"/>
          <a:ext cx="5960745" cy="316547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9 Gráfico"/>
          <p:cNvGraphicFramePr/>
          <p:nvPr>
            <p:extLst>
              <p:ext uri="{D42A27DB-BD31-4B8C-83A1-F6EECF244321}">
                <p14:modId xmlns:p14="http://schemas.microsoft.com/office/powerpoint/2010/main" val="1487882426"/>
              </p:ext>
            </p:extLst>
          </p:nvPr>
        </p:nvGraphicFramePr>
        <p:xfrm>
          <a:off x="3183255" y="3733800"/>
          <a:ext cx="5960745" cy="3124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85581090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04800" y="265906"/>
            <a:ext cx="7924800" cy="639762"/>
          </a:xfrm>
        </p:spPr>
        <p:txBody>
          <a:bodyPr>
            <a:noAutofit/>
          </a:bodyPr>
          <a:lstStyle/>
          <a:p>
            <a:r>
              <a:rPr lang="es-MX" sz="3400" dirty="0" smtClean="0">
                <a:latin typeface="Times New Roman" panose="02020603050405020304" pitchFamily="18" charset="0"/>
                <a:cs typeface="Times New Roman" panose="02020603050405020304" pitchFamily="18" charset="0"/>
              </a:rPr>
              <a:t>Resultados Estadísticos Descriptivos</a:t>
            </a:r>
            <a:endParaRPr lang="en-US" sz="34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304800" y="1143000"/>
            <a:ext cx="8458200" cy="369332"/>
          </a:xfrm>
          <a:prstGeom prst="rect">
            <a:avLst/>
          </a:prstGeom>
          <a:noFill/>
        </p:spPr>
        <p:txBody>
          <a:bodyPr wrap="square" rtlCol="0">
            <a:spAutoFit/>
          </a:bodyPr>
          <a:lstStyle/>
          <a:p>
            <a:pPr indent="-457200" algn="just"/>
            <a:endParaRPr lang="en-US" dirty="0">
              <a:latin typeface="Arial" pitchFamily="34" charset="0"/>
              <a:cs typeface="Arial" pitchFamily="34" charset="0"/>
            </a:endParaRPr>
          </a:p>
        </p:txBody>
      </p:sp>
      <p:graphicFrame>
        <p:nvGraphicFramePr>
          <p:cNvPr id="2" name="1 Tabla"/>
          <p:cNvGraphicFramePr>
            <a:graphicFrameLocks noGrp="1"/>
          </p:cNvGraphicFramePr>
          <p:nvPr>
            <p:extLst>
              <p:ext uri="{D42A27DB-BD31-4B8C-83A1-F6EECF244321}">
                <p14:modId xmlns:p14="http://schemas.microsoft.com/office/powerpoint/2010/main" val="3214270390"/>
              </p:ext>
            </p:extLst>
          </p:nvPr>
        </p:nvGraphicFramePr>
        <p:xfrm>
          <a:off x="509587" y="1327668"/>
          <a:ext cx="8024812" cy="5073134"/>
        </p:xfrm>
        <a:graphic>
          <a:graphicData uri="http://schemas.openxmlformats.org/drawingml/2006/table">
            <a:tbl>
              <a:tblPr firstRow="1" firstCol="1" bandRow="1">
                <a:tableStyleId>{073A0DAA-6AF3-43AB-8588-CEC1D06C72B9}</a:tableStyleId>
              </a:tblPr>
              <a:tblGrid>
                <a:gridCol w="1169866"/>
                <a:gridCol w="1218471"/>
                <a:gridCol w="1004778"/>
                <a:gridCol w="1149754"/>
                <a:gridCol w="1315680"/>
                <a:gridCol w="1179922"/>
                <a:gridCol w="986341"/>
              </a:tblGrid>
              <a:tr h="709129">
                <a:tc>
                  <a:txBody>
                    <a:bodyPr/>
                    <a:lstStyle/>
                    <a:p>
                      <a:pPr marL="0" marR="0">
                        <a:lnSpc>
                          <a:spcPct val="115000"/>
                        </a:lnSpc>
                        <a:spcBef>
                          <a:spcPts val="0"/>
                        </a:spcBef>
                        <a:spcAft>
                          <a:spcPts val="1000"/>
                        </a:spcAft>
                      </a:pPr>
                      <a:r>
                        <a:rPr lang="es-MX" sz="1400" dirty="0">
                          <a:effectLst/>
                          <a:latin typeface="Times New Roman" panose="02020603050405020304" pitchFamily="18" charset="0"/>
                          <a:cs typeface="Times New Roman" panose="02020603050405020304" pitchFamily="18" charset="0"/>
                        </a:rPr>
                        <a:t>Variable/</a:t>
                      </a:r>
                      <a:endParaRPr lang="en-US" sz="1400" dirty="0">
                        <a:effectLst/>
                        <a:latin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s-MX" sz="1400" dirty="0">
                          <a:effectLst/>
                          <a:latin typeface="Times New Roman" panose="02020603050405020304" pitchFamily="18" charset="0"/>
                          <a:cs typeface="Times New Roman" panose="02020603050405020304" pitchFamily="18" charset="0"/>
                        </a:rPr>
                        <a:t>Estadístico</a:t>
                      </a:r>
                      <a:endParaRPr lang="en-US" sz="1400" dirty="0">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es-MX" sz="1400">
                          <a:effectLst/>
                          <a:latin typeface="Times New Roman" panose="02020603050405020304" pitchFamily="18" charset="0"/>
                          <a:cs typeface="Times New Roman" panose="02020603050405020304" pitchFamily="18" charset="0"/>
                        </a:rPr>
                        <a:t>Años de Experiencia</a:t>
                      </a:r>
                      <a:endParaRPr lang="en-US" sz="1400">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es-MX" sz="1400">
                          <a:effectLst/>
                          <a:latin typeface="Times New Roman" panose="02020603050405020304" pitchFamily="18" charset="0"/>
                          <a:cs typeface="Times New Roman" panose="02020603050405020304" pitchFamily="18" charset="0"/>
                        </a:rPr>
                        <a:t>Inversión Inicial</a:t>
                      </a:r>
                      <a:endParaRPr lang="en-US" sz="1400">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es-MX" sz="1400">
                          <a:effectLst/>
                          <a:latin typeface="Times New Roman" panose="02020603050405020304" pitchFamily="18" charset="0"/>
                          <a:cs typeface="Times New Roman" panose="02020603050405020304" pitchFamily="18" charset="0"/>
                        </a:rPr>
                        <a:t>Cuota de Franquicia</a:t>
                      </a:r>
                      <a:endParaRPr lang="en-US" sz="1400">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es-MX" sz="1400">
                          <a:effectLst/>
                          <a:latin typeface="Times New Roman" panose="02020603050405020304" pitchFamily="18" charset="0"/>
                          <a:cs typeface="Times New Roman" panose="02020603050405020304" pitchFamily="18" charset="0"/>
                        </a:rPr>
                        <a:t>Periodo de recuperación</a:t>
                      </a:r>
                      <a:endParaRPr lang="en-US" sz="1400">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es-MX" sz="1400">
                          <a:effectLst/>
                          <a:latin typeface="Times New Roman" panose="02020603050405020304" pitchFamily="18" charset="0"/>
                          <a:cs typeface="Times New Roman" panose="02020603050405020304" pitchFamily="18" charset="0"/>
                        </a:rPr>
                        <a:t>Empleados</a:t>
                      </a:r>
                      <a:endParaRPr lang="en-US" sz="1400">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es-MX" sz="1400" dirty="0">
                          <a:effectLst/>
                          <a:latin typeface="Times New Roman" panose="02020603050405020304" pitchFamily="18" charset="0"/>
                          <a:cs typeface="Times New Roman" panose="02020603050405020304" pitchFamily="18" charset="0"/>
                        </a:rPr>
                        <a:t>Unidades</a:t>
                      </a:r>
                      <a:endParaRPr lang="en-US" sz="1400" dirty="0">
                        <a:effectLst/>
                        <a:latin typeface="Times New Roman" panose="02020603050405020304" pitchFamily="18" charset="0"/>
                        <a:ea typeface="MS Mincho"/>
                        <a:cs typeface="Times New Roman" panose="02020603050405020304" pitchFamily="18" charset="0"/>
                      </a:endParaRPr>
                    </a:p>
                  </a:txBody>
                  <a:tcPr marL="68580" marR="68580" marT="0" marB="0"/>
                </a:tc>
              </a:tr>
              <a:tr h="757278">
                <a:tc>
                  <a:txBody>
                    <a:bodyPr/>
                    <a:lstStyle/>
                    <a:p>
                      <a:pPr marL="0" marR="0">
                        <a:lnSpc>
                          <a:spcPct val="115000"/>
                        </a:lnSpc>
                        <a:spcBef>
                          <a:spcPts val="0"/>
                        </a:spcBef>
                        <a:spcAft>
                          <a:spcPts val="1000"/>
                        </a:spcAft>
                      </a:pPr>
                      <a:r>
                        <a:rPr lang="es-MX" sz="1400">
                          <a:effectLst/>
                          <a:latin typeface="Times New Roman" panose="02020603050405020304" pitchFamily="18" charset="0"/>
                          <a:cs typeface="Times New Roman" panose="02020603050405020304" pitchFamily="18" charset="0"/>
                        </a:rPr>
                        <a:t>Media</a:t>
                      </a:r>
                      <a:endParaRPr lang="en-US" sz="1400">
                        <a:effectLst/>
                        <a:latin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s-MX" sz="1400">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a:effectLst/>
                          <a:latin typeface="Times New Roman" panose="02020603050405020304" pitchFamily="18" charset="0"/>
                          <a:cs typeface="Times New Roman" panose="02020603050405020304" pitchFamily="18" charset="0"/>
                        </a:rPr>
                        <a:t>17.45</a:t>
                      </a:r>
                      <a:endParaRPr lang="en-US" sz="1100" b="1">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a:effectLst/>
                          <a:latin typeface="Times New Roman" panose="02020603050405020304" pitchFamily="18" charset="0"/>
                          <a:cs typeface="Times New Roman" panose="02020603050405020304" pitchFamily="18" charset="0"/>
                        </a:rPr>
                        <a:t>1,421,995.3</a:t>
                      </a:r>
                      <a:endParaRPr lang="en-US" sz="1100" b="1">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a:effectLst/>
                          <a:latin typeface="Times New Roman" panose="02020603050405020304" pitchFamily="18" charset="0"/>
                          <a:cs typeface="Times New Roman" panose="02020603050405020304" pitchFamily="18" charset="0"/>
                        </a:rPr>
                        <a:t>217,175</a:t>
                      </a:r>
                      <a:endParaRPr lang="en-US" sz="1100" b="1">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a:effectLst/>
                          <a:latin typeface="Times New Roman" panose="02020603050405020304" pitchFamily="18" charset="0"/>
                          <a:cs typeface="Times New Roman" panose="02020603050405020304" pitchFamily="18" charset="0"/>
                        </a:rPr>
                        <a:t>21.75</a:t>
                      </a:r>
                      <a:endParaRPr lang="en-US" sz="1100" b="1">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a:effectLst/>
                          <a:latin typeface="Times New Roman" panose="02020603050405020304" pitchFamily="18" charset="0"/>
                          <a:cs typeface="Times New Roman" panose="02020603050405020304" pitchFamily="18" charset="0"/>
                        </a:rPr>
                        <a:t>8.8</a:t>
                      </a:r>
                      <a:endParaRPr lang="en-US" sz="1100" b="1">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a:effectLst/>
                          <a:latin typeface="Times New Roman" panose="02020603050405020304" pitchFamily="18" charset="0"/>
                          <a:cs typeface="Times New Roman" panose="02020603050405020304" pitchFamily="18" charset="0"/>
                        </a:rPr>
                        <a:t>15.05</a:t>
                      </a:r>
                      <a:endParaRPr lang="en-US" sz="1100" b="1">
                        <a:effectLst/>
                        <a:latin typeface="Times New Roman" panose="02020603050405020304" pitchFamily="18" charset="0"/>
                        <a:ea typeface="MS Mincho"/>
                        <a:cs typeface="Times New Roman" panose="02020603050405020304" pitchFamily="18" charset="0"/>
                      </a:endParaRPr>
                    </a:p>
                  </a:txBody>
                  <a:tcPr marL="68580" marR="68580" marT="0" marB="0"/>
                </a:tc>
              </a:tr>
              <a:tr h="757278">
                <a:tc>
                  <a:txBody>
                    <a:bodyPr/>
                    <a:lstStyle/>
                    <a:p>
                      <a:pPr marL="0" marR="0">
                        <a:lnSpc>
                          <a:spcPct val="115000"/>
                        </a:lnSpc>
                        <a:spcBef>
                          <a:spcPts val="0"/>
                        </a:spcBef>
                        <a:spcAft>
                          <a:spcPts val="1000"/>
                        </a:spcAft>
                      </a:pPr>
                      <a:r>
                        <a:rPr lang="es-MX" sz="1400">
                          <a:effectLst/>
                          <a:latin typeface="Times New Roman" panose="02020603050405020304" pitchFamily="18" charset="0"/>
                          <a:cs typeface="Times New Roman" panose="02020603050405020304" pitchFamily="18" charset="0"/>
                        </a:rPr>
                        <a:t>Mínimo</a:t>
                      </a:r>
                      <a:endParaRPr lang="en-US" sz="1400">
                        <a:effectLst/>
                        <a:latin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s-MX" sz="1400">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a:effectLst/>
                          <a:latin typeface="Times New Roman" panose="02020603050405020304" pitchFamily="18" charset="0"/>
                          <a:cs typeface="Times New Roman" panose="02020603050405020304" pitchFamily="18" charset="0"/>
                        </a:rPr>
                        <a:t>3</a:t>
                      </a:r>
                      <a:endParaRPr lang="en-US" sz="1100" b="1">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a:effectLst/>
                          <a:latin typeface="Times New Roman" panose="02020603050405020304" pitchFamily="18" charset="0"/>
                          <a:cs typeface="Times New Roman" panose="02020603050405020304" pitchFamily="18" charset="0"/>
                        </a:rPr>
                        <a:t>76,906</a:t>
                      </a:r>
                      <a:endParaRPr lang="en-US" sz="1100" b="1">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a:effectLst/>
                          <a:latin typeface="Times New Roman" panose="02020603050405020304" pitchFamily="18" charset="0"/>
                          <a:cs typeface="Times New Roman" panose="02020603050405020304" pitchFamily="18" charset="0"/>
                        </a:rPr>
                        <a:t>29,000</a:t>
                      </a:r>
                      <a:endParaRPr lang="en-US" sz="1100" b="1">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a:effectLst/>
                          <a:latin typeface="Times New Roman" panose="02020603050405020304" pitchFamily="18" charset="0"/>
                          <a:cs typeface="Times New Roman" panose="02020603050405020304" pitchFamily="18" charset="0"/>
                        </a:rPr>
                        <a:t>8</a:t>
                      </a:r>
                      <a:endParaRPr lang="en-US" sz="1100" b="1">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a:effectLst/>
                          <a:latin typeface="Times New Roman" panose="02020603050405020304" pitchFamily="18" charset="0"/>
                          <a:cs typeface="Times New Roman" panose="02020603050405020304" pitchFamily="18" charset="0"/>
                        </a:rPr>
                        <a:t>1</a:t>
                      </a:r>
                      <a:endParaRPr lang="en-US" sz="1100" b="1">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a:effectLst/>
                          <a:latin typeface="Times New Roman" panose="02020603050405020304" pitchFamily="18" charset="0"/>
                          <a:cs typeface="Times New Roman" panose="02020603050405020304" pitchFamily="18" charset="0"/>
                        </a:rPr>
                        <a:t>1</a:t>
                      </a:r>
                      <a:endParaRPr lang="en-US" sz="1100" b="1">
                        <a:effectLst/>
                        <a:latin typeface="Times New Roman" panose="02020603050405020304" pitchFamily="18" charset="0"/>
                        <a:ea typeface="MS Mincho"/>
                        <a:cs typeface="Times New Roman" panose="02020603050405020304" pitchFamily="18" charset="0"/>
                      </a:endParaRPr>
                    </a:p>
                  </a:txBody>
                  <a:tcPr marL="68580" marR="68580" marT="0" marB="0"/>
                </a:tc>
              </a:tr>
              <a:tr h="757278">
                <a:tc>
                  <a:txBody>
                    <a:bodyPr/>
                    <a:lstStyle/>
                    <a:p>
                      <a:pPr marL="0" marR="0">
                        <a:lnSpc>
                          <a:spcPct val="115000"/>
                        </a:lnSpc>
                        <a:spcBef>
                          <a:spcPts val="0"/>
                        </a:spcBef>
                        <a:spcAft>
                          <a:spcPts val="1000"/>
                        </a:spcAft>
                      </a:pPr>
                      <a:r>
                        <a:rPr lang="es-MX" sz="1400">
                          <a:effectLst/>
                          <a:latin typeface="Times New Roman" panose="02020603050405020304" pitchFamily="18" charset="0"/>
                          <a:cs typeface="Times New Roman" panose="02020603050405020304" pitchFamily="18" charset="0"/>
                        </a:rPr>
                        <a:t>Máximo</a:t>
                      </a:r>
                      <a:endParaRPr lang="en-US" sz="1400">
                        <a:effectLst/>
                        <a:latin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s-MX" sz="1400">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a:effectLst/>
                          <a:latin typeface="Times New Roman" panose="02020603050405020304" pitchFamily="18" charset="0"/>
                          <a:cs typeface="Times New Roman" panose="02020603050405020304" pitchFamily="18" charset="0"/>
                        </a:rPr>
                        <a:t>72</a:t>
                      </a:r>
                      <a:endParaRPr lang="en-US" sz="1100" b="1">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a:effectLst/>
                          <a:latin typeface="Times New Roman" panose="02020603050405020304" pitchFamily="18" charset="0"/>
                          <a:cs typeface="Times New Roman" panose="02020603050405020304" pitchFamily="18" charset="0"/>
                        </a:rPr>
                        <a:t>9,800,000</a:t>
                      </a:r>
                      <a:endParaRPr lang="en-US" sz="1100" b="1">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a:effectLst/>
                          <a:latin typeface="Times New Roman" panose="02020603050405020304" pitchFamily="18" charset="0"/>
                          <a:cs typeface="Times New Roman" panose="02020603050405020304" pitchFamily="18" charset="0"/>
                        </a:rPr>
                        <a:t>900,000</a:t>
                      </a:r>
                      <a:endParaRPr lang="en-US" sz="1100" b="1">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a:effectLst/>
                          <a:latin typeface="Times New Roman" panose="02020603050405020304" pitchFamily="18" charset="0"/>
                          <a:cs typeface="Times New Roman" panose="02020603050405020304" pitchFamily="18" charset="0"/>
                        </a:rPr>
                        <a:t>42</a:t>
                      </a:r>
                      <a:endParaRPr lang="en-US" sz="1100" b="1">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a:effectLst/>
                          <a:latin typeface="Times New Roman" panose="02020603050405020304" pitchFamily="18" charset="0"/>
                          <a:cs typeface="Times New Roman" panose="02020603050405020304" pitchFamily="18" charset="0"/>
                        </a:rPr>
                        <a:t>35</a:t>
                      </a:r>
                      <a:endParaRPr lang="en-US" sz="1100" b="1">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a:effectLst/>
                          <a:latin typeface="Times New Roman" panose="02020603050405020304" pitchFamily="18" charset="0"/>
                          <a:cs typeface="Times New Roman" panose="02020603050405020304" pitchFamily="18" charset="0"/>
                        </a:rPr>
                        <a:t>56</a:t>
                      </a:r>
                      <a:endParaRPr lang="en-US" sz="1100" b="1">
                        <a:effectLst/>
                        <a:latin typeface="Times New Roman" panose="02020603050405020304" pitchFamily="18" charset="0"/>
                        <a:ea typeface="MS Mincho"/>
                        <a:cs typeface="Times New Roman" panose="02020603050405020304" pitchFamily="18" charset="0"/>
                      </a:endParaRPr>
                    </a:p>
                  </a:txBody>
                  <a:tcPr marL="68580" marR="68580" marT="0" marB="0"/>
                </a:tc>
              </a:tr>
              <a:tr h="757278">
                <a:tc>
                  <a:txBody>
                    <a:bodyPr/>
                    <a:lstStyle/>
                    <a:p>
                      <a:pPr marL="0" marR="0">
                        <a:lnSpc>
                          <a:spcPct val="115000"/>
                        </a:lnSpc>
                        <a:spcBef>
                          <a:spcPts val="0"/>
                        </a:spcBef>
                        <a:spcAft>
                          <a:spcPts val="1000"/>
                        </a:spcAft>
                      </a:pPr>
                      <a:r>
                        <a:rPr lang="es-MX" sz="1400">
                          <a:effectLst/>
                          <a:latin typeface="Times New Roman" panose="02020603050405020304" pitchFamily="18" charset="0"/>
                          <a:cs typeface="Times New Roman" panose="02020603050405020304" pitchFamily="18" charset="0"/>
                        </a:rPr>
                        <a:t>Rango</a:t>
                      </a:r>
                      <a:endParaRPr lang="en-US" sz="1400">
                        <a:effectLst/>
                        <a:latin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s-MX" sz="1400">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a:effectLst/>
                          <a:latin typeface="Times New Roman" panose="02020603050405020304" pitchFamily="18" charset="0"/>
                          <a:cs typeface="Times New Roman" panose="02020603050405020304" pitchFamily="18" charset="0"/>
                        </a:rPr>
                        <a:t>69</a:t>
                      </a:r>
                      <a:endParaRPr lang="en-US" sz="1100" b="1">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a:effectLst/>
                          <a:latin typeface="Times New Roman" panose="02020603050405020304" pitchFamily="18" charset="0"/>
                          <a:cs typeface="Times New Roman" panose="02020603050405020304" pitchFamily="18" charset="0"/>
                        </a:rPr>
                        <a:t>9,723,094</a:t>
                      </a:r>
                      <a:endParaRPr lang="en-US" sz="1100" b="1">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a:effectLst/>
                          <a:latin typeface="Times New Roman" panose="02020603050405020304" pitchFamily="18" charset="0"/>
                          <a:cs typeface="Times New Roman" panose="02020603050405020304" pitchFamily="18" charset="0"/>
                        </a:rPr>
                        <a:t>871,000</a:t>
                      </a:r>
                      <a:endParaRPr lang="en-US" sz="1100" b="1">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a:effectLst/>
                          <a:latin typeface="Times New Roman" panose="02020603050405020304" pitchFamily="18" charset="0"/>
                          <a:cs typeface="Times New Roman" panose="02020603050405020304" pitchFamily="18" charset="0"/>
                        </a:rPr>
                        <a:t>34</a:t>
                      </a:r>
                      <a:endParaRPr lang="en-US" sz="1100" b="1">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a:effectLst/>
                          <a:latin typeface="Times New Roman" panose="02020603050405020304" pitchFamily="18" charset="0"/>
                          <a:cs typeface="Times New Roman" panose="02020603050405020304" pitchFamily="18" charset="0"/>
                        </a:rPr>
                        <a:t>34</a:t>
                      </a:r>
                      <a:endParaRPr lang="en-US" sz="1100" b="1">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a:effectLst/>
                          <a:latin typeface="Times New Roman" panose="02020603050405020304" pitchFamily="18" charset="0"/>
                          <a:cs typeface="Times New Roman" panose="02020603050405020304" pitchFamily="18" charset="0"/>
                        </a:rPr>
                        <a:t>55</a:t>
                      </a:r>
                      <a:endParaRPr lang="en-US" sz="1100" b="1">
                        <a:effectLst/>
                        <a:latin typeface="Times New Roman" panose="02020603050405020304" pitchFamily="18" charset="0"/>
                        <a:ea typeface="MS Mincho"/>
                        <a:cs typeface="Times New Roman" panose="02020603050405020304" pitchFamily="18" charset="0"/>
                      </a:endParaRPr>
                    </a:p>
                  </a:txBody>
                  <a:tcPr marL="68580" marR="68580" marT="0" marB="0"/>
                </a:tc>
              </a:tr>
              <a:tr h="757278">
                <a:tc>
                  <a:txBody>
                    <a:bodyPr/>
                    <a:lstStyle/>
                    <a:p>
                      <a:pPr marL="0" marR="0">
                        <a:lnSpc>
                          <a:spcPct val="115000"/>
                        </a:lnSpc>
                        <a:spcBef>
                          <a:spcPts val="0"/>
                        </a:spcBef>
                        <a:spcAft>
                          <a:spcPts val="1000"/>
                        </a:spcAft>
                      </a:pPr>
                      <a:r>
                        <a:rPr lang="es-MX" sz="1400">
                          <a:effectLst/>
                          <a:latin typeface="Times New Roman" panose="02020603050405020304" pitchFamily="18" charset="0"/>
                          <a:cs typeface="Times New Roman" panose="02020603050405020304" pitchFamily="18" charset="0"/>
                        </a:rPr>
                        <a:t>Desviación</a:t>
                      </a:r>
                      <a:endParaRPr lang="en-US" sz="1400">
                        <a:effectLst/>
                        <a:latin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s-MX" sz="1400">
                          <a:effectLst/>
                          <a:latin typeface="Times New Roman" panose="02020603050405020304" pitchFamily="18" charset="0"/>
                          <a:cs typeface="Times New Roman" panose="02020603050405020304" pitchFamily="18" charset="0"/>
                        </a:rPr>
                        <a:t>Estándar</a:t>
                      </a:r>
                      <a:endParaRPr lang="en-US" sz="1400">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a:effectLst/>
                          <a:latin typeface="Times New Roman" panose="02020603050405020304" pitchFamily="18" charset="0"/>
                          <a:cs typeface="Times New Roman" panose="02020603050405020304" pitchFamily="18" charset="0"/>
                        </a:rPr>
                        <a:t>17.276</a:t>
                      </a:r>
                      <a:endParaRPr lang="en-US" sz="1100" b="1">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a:effectLst/>
                          <a:latin typeface="Times New Roman" panose="02020603050405020304" pitchFamily="18" charset="0"/>
                          <a:cs typeface="Times New Roman" panose="02020603050405020304" pitchFamily="18" charset="0"/>
                        </a:rPr>
                        <a:t>2,417,770.9</a:t>
                      </a:r>
                      <a:endParaRPr lang="en-US" sz="1100" b="1">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a:effectLst/>
                          <a:latin typeface="Times New Roman" panose="02020603050405020304" pitchFamily="18" charset="0"/>
                          <a:cs typeface="Times New Roman" panose="02020603050405020304" pitchFamily="18" charset="0"/>
                        </a:rPr>
                        <a:t>194,843.6</a:t>
                      </a:r>
                      <a:endParaRPr lang="en-US" sz="1100" b="1">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a:effectLst/>
                          <a:latin typeface="Times New Roman" panose="02020603050405020304" pitchFamily="18" charset="0"/>
                          <a:cs typeface="Times New Roman" panose="02020603050405020304" pitchFamily="18" charset="0"/>
                        </a:rPr>
                        <a:t>8.32</a:t>
                      </a:r>
                      <a:endParaRPr lang="en-US" sz="1100" b="1">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a:effectLst/>
                          <a:latin typeface="Times New Roman" panose="02020603050405020304" pitchFamily="18" charset="0"/>
                          <a:cs typeface="Times New Roman" panose="02020603050405020304" pitchFamily="18" charset="0"/>
                        </a:rPr>
                        <a:t>9.01</a:t>
                      </a:r>
                      <a:endParaRPr lang="en-US" sz="1100" b="1">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a:effectLst/>
                          <a:latin typeface="Times New Roman" panose="02020603050405020304" pitchFamily="18" charset="0"/>
                          <a:cs typeface="Times New Roman" panose="02020603050405020304" pitchFamily="18" charset="0"/>
                        </a:rPr>
                        <a:t>17.66</a:t>
                      </a:r>
                      <a:endParaRPr lang="en-US" sz="1100" b="1">
                        <a:effectLst/>
                        <a:latin typeface="Times New Roman" panose="02020603050405020304" pitchFamily="18" charset="0"/>
                        <a:ea typeface="MS Mincho"/>
                        <a:cs typeface="Times New Roman" panose="02020603050405020304" pitchFamily="18" charset="0"/>
                      </a:endParaRPr>
                    </a:p>
                  </a:txBody>
                  <a:tcPr marL="68580" marR="68580" marT="0" marB="0"/>
                </a:tc>
              </a:tr>
              <a:tr h="577615">
                <a:tc>
                  <a:txBody>
                    <a:bodyPr/>
                    <a:lstStyle/>
                    <a:p>
                      <a:pPr marL="0" marR="0">
                        <a:lnSpc>
                          <a:spcPct val="115000"/>
                        </a:lnSpc>
                        <a:spcBef>
                          <a:spcPts val="0"/>
                        </a:spcBef>
                        <a:spcAft>
                          <a:spcPts val="1000"/>
                        </a:spcAft>
                      </a:pPr>
                      <a:r>
                        <a:rPr lang="es-MX" sz="1400" dirty="0">
                          <a:effectLst/>
                          <a:latin typeface="Times New Roman" panose="02020603050405020304" pitchFamily="18" charset="0"/>
                          <a:cs typeface="Times New Roman" panose="02020603050405020304" pitchFamily="18" charset="0"/>
                        </a:rPr>
                        <a:t>Error Estándar</a:t>
                      </a:r>
                      <a:endParaRPr lang="en-US" sz="1400" dirty="0">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a:effectLst/>
                          <a:latin typeface="Times New Roman" panose="02020603050405020304" pitchFamily="18" charset="0"/>
                          <a:cs typeface="Times New Roman" panose="02020603050405020304" pitchFamily="18" charset="0"/>
                        </a:rPr>
                        <a:t>3.863</a:t>
                      </a:r>
                      <a:endParaRPr lang="en-US" sz="1100" b="1">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a:effectLst/>
                          <a:latin typeface="Times New Roman" panose="02020603050405020304" pitchFamily="18" charset="0"/>
                          <a:cs typeface="Times New Roman" panose="02020603050405020304" pitchFamily="18" charset="0"/>
                        </a:rPr>
                        <a:t>540,630</a:t>
                      </a:r>
                      <a:endParaRPr lang="en-US" sz="1100" b="1">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a:effectLst/>
                          <a:latin typeface="Times New Roman" panose="02020603050405020304" pitchFamily="18" charset="0"/>
                          <a:cs typeface="Times New Roman" panose="02020603050405020304" pitchFamily="18" charset="0"/>
                        </a:rPr>
                        <a:t>43,568.4</a:t>
                      </a:r>
                      <a:endParaRPr lang="en-US" sz="1100" b="1">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a:effectLst/>
                          <a:latin typeface="Times New Roman" panose="02020603050405020304" pitchFamily="18" charset="0"/>
                          <a:cs typeface="Times New Roman" panose="02020603050405020304" pitchFamily="18" charset="0"/>
                        </a:rPr>
                        <a:t>1.86</a:t>
                      </a:r>
                      <a:endParaRPr lang="en-US" sz="1100" b="1">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a:effectLst/>
                          <a:latin typeface="Times New Roman" panose="02020603050405020304" pitchFamily="18" charset="0"/>
                          <a:cs typeface="Times New Roman" panose="02020603050405020304" pitchFamily="18" charset="0"/>
                        </a:rPr>
                        <a:t>2.02</a:t>
                      </a:r>
                      <a:endParaRPr lang="en-US" sz="1100" b="1">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dirty="0">
                          <a:effectLst/>
                          <a:latin typeface="Times New Roman" panose="02020603050405020304" pitchFamily="18" charset="0"/>
                          <a:cs typeface="Times New Roman" panose="02020603050405020304" pitchFamily="18" charset="0"/>
                        </a:rPr>
                        <a:t>3.95</a:t>
                      </a:r>
                      <a:endParaRPr lang="en-US" sz="1100" b="1" dirty="0">
                        <a:effectLst/>
                        <a:latin typeface="Times New Roman" panose="02020603050405020304" pitchFamily="18" charset="0"/>
                        <a:ea typeface="MS Mincho"/>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68470190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25272" y="265906"/>
            <a:ext cx="7924800" cy="639762"/>
          </a:xfrm>
        </p:spPr>
        <p:txBody>
          <a:bodyPr>
            <a:noAutofit/>
          </a:bodyPr>
          <a:lstStyle/>
          <a:p>
            <a:r>
              <a:rPr lang="es-MX" sz="2400" b="1" dirty="0">
                <a:latin typeface="Times New Roman" panose="02020603050405020304" pitchFamily="18" charset="0"/>
                <a:cs typeface="Times New Roman" panose="02020603050405020304" pitchFamily="18" charset="0"/>
              </a:rPr>
              <a:t>Hipótesis Estadísticas</a:t>
            </a:r>
            <a:r>
              <a:rPr lang="en-US" sz="3600" dirty="0"/>
              <a:t/>
            </a:r>
            <a:br>
              <a:rPr lang="en-US" sz="3600" dirty="0"/>
            </a:br>
            <a:endParaRPr lang="en-US" sz="36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304800" y="1143000"/>
            <a:ext cx="8458200" cy="369332"/>
          </a:xfrm>
          <a:prstGeom prst="rect">
            <a:avLst/>
          </a:prstGeom>
          <a:noFill/>
        </p:spPr>
        <p:txBody>
          <a:bodyPr wrap="square" rtlCol="0">
            <a:spAutoFit/>
          </a:bodyPr>
          <a:lstStyle/>
          <a:p>
            <a:pPr indent="-457200" algn="just"/>
            <a:endParaRPr lang="en-US" dirty="0">
              <a:latin typeface="Arial" pitchFamily="34" charset="0"/>
              <a:cs typeface="Arial" pitchFamily="34" charset="0"/>
            </a:endParaRPr>
          </a:p>
        </p:txBody>
      </p:sp>
      <p:sp>
        <p:nvSpPr>
          <p:cNvPr id="2" name="1 Rectángulo"/>
          <p:cNvSpPr/>
          <p:nvPr/>
        </p:nvSpPr>
        <p:spPr>
          <a:xfrm>
            <a:off x="509586" y="1324844"/>
            <a:ext cx="8482013" cy="2862322"/>
          </a:xfrm>
          <a:prstGeom prst="rect">
            <a:avLst/>
          </a:prstGeom>
        </p:spPr>
        <p:txBody>
          <a:bodyPr wrap="square">
            <a:spAutoFit/>
          </a:bodyPr>
          <a:lstStyle/>
          <a:p>
            <a:pPr algn="just"/>
            <a:r>
              <a:rPr lang="es-MX" i="1" dirty="0" smtClean="0">
                <a:latin typeface="Times New Roman" panose="02020603050405020304" pitchFamily="18" charset="0"/>
                <a:cs typeface="Times New Roman" panose="02020603050405020304" pitchFamily="18" charset="0"/>
              </a:rPr>
              <a:t>Ji- </a:t>
            </a:r>
            <a:r>
              <a:rPr lang="es-MX" i="1" dirty="0">
                <a:latin typeface="Times New Roman" panose="02020603050405020304" pitchFamily="18" charset="0"/>
                <a:cs typeface="Times New Roman" panose="02020603050405020304" pitchFamily="18" charset="0"/>
              </a:rPr>
              <a:t>Cuadrada </a:t>
            </a:r>
            <a:r>
              <a:rPr lang="es-ES" i="1" dirty="0">
                <a:latin typeface="Times New Roman" panose="02020603050405020304" pitchFamily="18" charset="0"/>
                <a:cs typeface="Times New Roman" panose="02020603050405020304" pitchFamily="18" charset="0"/>
              </a:rPr>
              <a:t>(χ</a:t>
            </a:r>
            <a:r>
              <a:rPr lang="es-ES" i="1" baseline="30000" dirty="0">
                <a:latin typeface="Times New Roman" panose="02020603050405020304" pitchFamily="18" charset="0"/>
                <a:cs typeface="Times New Roman" panose="02020603050405020304" pitchFamily="18" charset="0"/>
              </a:rPr>
              <a:t>2</a:t>
            </a:r>
            <a:r>
              <a:rPr lang="es-MX" i="1" dirty="0">
                <a:latin typeface="Times New Roman" panose="02020603050405020304" pitchFamily="18" charset="0"/>
                <a:cs typeface="Times New Roman" panose="02020603050405020304" pitchFamily="18" charset="0"/>
              </a:rPr>
              <a:t>), Coeficiente de Contingencia y Coeficiente Kappa</a:t>
            </a:r>
            <a:r>
              <a:rPr lang="es-MX" i="1" dirty="0" smtClean="0">
                <a:latin typeface="Times New Roman" panose="02020603050405020304" pitchFamily="18" charset="0"/>
                <a:cs typeface="Times New Roman" panose="02020603050405020304" pitchFamily="18" charset="0"/>
              </a:rPr>
              <a:t>.</a:t>
            </a:r>
          </a:p>
          <a:p>
            <a:pPr algn="just">
              <a:lnSpc>
                <a:spcPct val="150000"/>
              </a:lnSpc>
            </a:pPr>
            <a:r>
              <a:rPr lang="es-MX" dirty="0" smtClean="0">
                <a:latin typeface="Times New Roman" panose="02020603050405020304" pitchFamily="18" charset="0"/>
                <a:cs typeface="Times New Roman" panose="02020603050405020304" pitchFamily="18" charset="0"/>
              </a:rPr>
              <a:t>H0</a:t>
            </a:r>
            <a:r>
              <a:rPr lang="es-MX" dirty="0">
                <a:latin typeface="Times New Roman" panose="02020603050405020304" pitchFamily="18" charset="0"/>
                <a:cs typeface="Times New Roman" panose="02020603050405020304" pitchFamily="18" charset="0"/>
              </a:rPr>
              <a:t>: Las variables son independientes.</a:t>
            </a:r>
            <a:endParaRPr lang="en-US" dirty="0">
              <a:latin typeface="Times New Roman" panose="02020603050405020304" pitchFamily="18" charset="0"/>
              <a:cs typeface="Times New Roman" panose="02020603050405020304" pitchFamily="18" charset="0"/>
            </a:endParaRPr>
          </a:p>
          <a:p>
            <a:pPr algn="just">
              <a:lnSpc>
                <a:spcPct val="150000"/>
              </a:lnSpc>
            </a:pPr>
            <a:r>
              <a:rPr lang="es-MX" dirty="0">
                <a:latin typeface="Times New Roman" panose="02020603050405020304" pitchFamily="18" charset="0"/>
                <a:cs typeface="Times New Roman" panose="02020603050405020304" pitchFamily="18" charset="0"/>
              </a:rPr>
              <a:t>H1: El </a:t>
            </a:r>
            <a:r>
              <a:rPr lang="es-MX" i="1" dirty="0">
                <a:latin typeface="Times New Roman" panose="02020603050405020304" pitchFamily="18" charset="0"/>
                <a:cs typeface="Times New Roman" panose="02020603050405020304" pitchFamily="18" charset="0"/>
              </a:rPr>
              <a:t>desempeño de la firma</a:t>
            </a:r>
            <a:r>
              <a:rPr lang="es-MX" dirty="0">
                <a:latin typeface="Times New Roman" panose="02020603050405020304" pitchFamily="18" charset="0"/>
                <a:cs typeface="Times New Roman" panose="02020603050405020304" pitchFamily="18" charset="0"/>
              </a:rPr>
              <a:t> está asociado a la </a:t>
            </a:r>
            <a:r>
              <a:rPr lang="es-MX" i="1" dirty="0">
                <a:latin typeface="Times New Roman" panose="02020603050405020304" pitchFamily="18" charset="0"/>
                <a:cs typeface="Times New Roman" panose="02020603050405020304" pitchFamily="18" charset="0"/>
              </a:rPr>
              <a:t>internacionalización de las franquicias</a:t>
            </a:r>
            <a:r>
              <a:rPr lang="es-MX"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lnSpc>
                <a:spcPct val="150000"/>
              </a:lnSpc>
            </a:pPr>
            <a:r>
              <a:rPr lang="es-MX" dirty="0">
                <a:latin typeface="Times New Roman" panose="02020603050405020304" pitchFamily="18" charset="0"/>
                <a:cs typeface="Times New Roman" panose="02020603050405020304" pitchFamily="18" charset="0"/>
              </a:rPr>
              <a:t>H2: El </a:t>
            </a:r>
            <a:r>
              <a:rPr lang="es-MX" i="1" dirty="0">
                <a:latin typeface="Times New Roman" panose="02020603050405020304" pitchFamily="18" charset="0"/>
                <a:cs typeface="Times New Roman" panose="02020603050405020304" pitchFamily="18" charset="0"/>
              </a:rPr>
              <a:t>entorno político</a:t>
            </a:r>
            <a:r>
              <a:rPr lang="es-MX" dirty="0">
                <a:latin typeface="Times New Roman" panose="02020603050405020304" pitchFamily="18" charset="0"/>
                <a:cs typeface="Times New Roman" panose="02020603050405020304" pitchFamily="18" charset="0"/>
              </a:rPr>
              <a:t> está asociado a la </a:t>
            </a:r>
            <a:r>
              <a:rPr lang="es-MX" i="1" dirty="0">
                <a:latin typeface="Times New Roman" panose="02020603050405020304" pitchFamily="18" charset="0"/>
                <a:cs typeface="Times New Roman" panose="02020603050405020304" pitchFamily="18" charset="0"/>
              </a:rPr>
              <a:t>internacionalización de las franquicias</a:t>
            </a:r>
            <a:r>
              <a:rPr lang="es-MX"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lnSpc>
                <a:spcPct val="150000"/>
              </a:lnSpc>
            </a:pPr>
            <a:r>
              <a:rPr lang="es-MX" dirty="0">
                <a:latin typeface="Times New Roman" panose="02020603050405020304" pitchFamily="18" charset="0"/>
                <a:cs typeface="Times New Roman" panose="02020603050405020304" pitchFamily="18" charset="0"/>
              </a:rPr>
              <a:t>H3: El </a:t>
            </a:r>
            <a:r>
              <a:rPr lang="es-MX" i="1" dirty="0">
                <a:latin typeface="Times New Roman" panose="02020603050405020304" pitchFamily="18" charset="0"/>
                <a:cs typeface="Times New Roman" panose="02020603050405020304" pitchFamily="18" charset="0"/>
              </a:rPr>
              <a:t>entorno económico</a:t>
            </a:r>
            <a:r>
              <a:rPr lang="es-MX" dirty="0">
                <a:latin typeface="Times New Roman" panose="02020603050405020304" pitchFamily="18" charset="0"/>
                <a:cs typeface="Times New Roman" panose="02020603050405020304" pitchFamily="18" charset="0"/>
              </a:rPr>
              <a:t> está asociado a la </a:t>
            </a:r>
            <a:r>
              <a:rPr lang="es-MX" i="1" dirty="0">
                <a:latin typeface="Times New Roman" panose="02020603050405020304" pitchFamily="18" charset="0"/>
                <a:cs typeface="Times New Roman" panose="02020603050405020304" pitchFamily="18" charset="0"/>
              </a:rPr>
              <a:t>internacionalización de las franquicias</a:t>
            </a:r>
            <a:r>
              <a:rPr lang="es-MX"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lnSpc>
                <a:spcPct val="150000"/>
              </a:lnSpc>
            </a:pPr>
            <a:r>
              <a:rPr lang="es-MX" dirty="0">
                <a:latin typeface="Times New Roman" panose="02020603050405020304" pitchFamily="18" charset="0"/>
                <a:cs typeface="Times New Roman" panose="02020603050405020304" pitchFamily="18" charset="0"/>
              </a:rPr>
              <a:t>H4: El </a:t>
            </a:r>
            <a:r>
              <a:rPr lang="es-MX" i="1" dirty="0">
                <a:latin typeface="Times New Roman" panose="02020603050405020304" pitchFamily="18" charset="0"/>
                <a:cs typeface="Times New Roman" panose="02020603050405020304" pitchFamily="18" charset="0"/>
              </a:rPr>
              <a:t>entorno socio cultural</a:t>
            </a:r>
            <a:r>
              <a:rPr lang="es-MX" dirty="0">
                <a:latin typeface="Times New Roman" panose="02020603050405020304" pitchFamily="18" charset="0"/>
                <a:cs typeface="Times New Roman" panose="02020603050405020304" pitchFamily="18" charset="0"/>
              </a:rPr>
              <a:t> está asociado a la </a:t>
            </a:r>
            <a:r>
              <a:rPr lang="es-MX" i="1" dirty="0">
                <a:latin typeface="Times New Roman" panose="02020603050405020304" pitchFamily="18" charset="0"/>
                <a:cs typeface="Times New Roman" panose="02020603050405020304" pitchFamily="18" charset="0"/>
              </a:rPr>
              <a:t>internacionalización de las franquicias</a:t>
            </a:r>
            <a:r>
              <a:rPr lang="es-MX"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lnSpc>
                <a:spcPct val="150000"/>
              </a:lnSpc>
            </a:pPr>
            <a:r>
              <a:rPr lang="es-MX" dirty="0">
                <a:latin typeface="Times New Roman" panose="02020603050405020304" pitchFamily="18" charset="0"/>
                <a:cs typeface="Times New Roman" panose="02020603050405020304" pitchFamily="18" charset="0"/>
              </a:rPr>
              <a:t>H5: La </a:t>
            </a:r>
            <a:r>
              <a:rPr lang="es-MX" i="1" dirty="0">
                <a:latin typeface="Times New Roman" panose="02020603050405020304" pitchFamily="18" charset="0"/>
                <a:cs typeface="Times New Roman" panose="02020603050405020304" pitchFamily="18" charset="0"/>
              </a:rPr>
              <a:t>tecnología</a:t>
            </a:r>
            <a:r>
              <a:rPr lang="es-MX" dirty="0">
                <a:latin typeface="Times New Roman" panose="02020603050405020304" pitchFamily="18" charset="0"/>
                <a:cs typeface="Times New Roman" panose="02020603050405020304" pitchFamily="18" charset="0"/>
              </a:rPr>
              <a:t> está asociada a la </a:t>
            </a:r>
            <a:r>
              <a:rPr lang="es-MX" i="1" dirty="0">
                <a:latin typeface="Times New Roman" panose="02020603050405020304" pitchFamily="18" charset="0"/>
                <a:cs typeface="Times New Roman" panose="02020603050405020304" pitchFamily="18" charset="0"/>
              </a:rPr>
              <a:t>internacionalización de las franquicias</a:t>
            </a:r>
            <a:r>
              <a:rPr lang="es-MX"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073395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07075" y="165893"/>
            <a:ext cx="7924800" cy="419894"/>
          </a:xfrm>
        </p:spPr>
        <p:txBody>
          <a:bodyPr>
            <a:noAutofit/>
          </a:bodyPr>
          <a:lstStyle/>
          <a:p>
            <a:r>
              <a:rPr lang="es-MX" sz="3600" dirty="0" smtClean="0">
                <a:latin typeface="Times New Roman" panose="02020603050405020304" pitchFamily="18" charset="0"/>
                <a:cs typeface="Times New Roman" panose="02020603050405020304" pitchFamily="18" charset="0"/>
              </a:rPr>
              <a:t>Resultados Prueba de Hipótesis</a:t>
            </a:r>
            <a:endParaRPr lang="en-US" sz="3600" dirty="0">
              <a:latin typeface="Times New Roman" panose="02020603050405020304" pitchFamily="18" charset="0"/>
              <a:cs typeface="Times New Roman" panose="02020603050405020304" pitchFamily="18" charset="0"/>
            </a:endParaRPr>
          </a:p>
        </p:txBody>
      </p:sp>
      <p:graphicFrame>
        <p:nvGraphicFramePr>
          <p:cNvPr id="2" name="1 Tabla"/>
          <p:cNvGraphicFramePr>
            <a:graphicFrameLocks noGrp="1"/>
          </p:cNvGraphicFramePr>
          <p:nvPr>
            <p:extLst>
              <p:ext uri="{D42A27DB-BD31-4B8C-83A1-F6EECF244321}">
                <p14:modId xmlns:p14="http://schemas.microsoft.com/office/powerpoint/2010/main" val="3997615758"/>
              </p:ext>
            </p:extLst>
          </p:nvPr>
        </p:nvGraphicFramePr>
        <p:xfrm>
          <a:off x="27295" y="1182119"/>
          <a:ext cx="7059304" cy="3211576"/>
        </p:xfrm>
        <a:graphic>
          <a:graphicData uri="http://schemas.openxmlformats.org/drawingml/2006/table">
            <a:tbl>
              <a:tblPr firstRow="1" firstCol="1" bandRow="1">
                <a:tableStyleId>{F5AB1C69-6EDB-4FF4-983F-18BD219EF322}</a:tableStyleId>
              </a:tblPr>
              <a:tblGrid>
                <a:gridCol w="1154518"/>
                <a:gridCol w="811908"/>
                <a:gridCol w="1107147"/>
                <a:gridCol w="1254768"/>
                <a:gridCol w="1107147"/>
                <a:gridCol w="1623816"/>
              </a:tblGrid>
              <a:tr h="0">
                <a:tc>
                  <a:txBody>
                    <a:bodyPr/>
                    <a:lstStyle/>
                    <a:p>
                      <a:pPr marL="0" marR="0">
                        <a:lnSpc>
                          <a:spcPct val="115000"/>
                        </a:lnSpc>
                        <a:spcBef>
                          <a:spcPts val="0"/>
                        </a:spcBef>
                        <a:spcAft>
                          <a:spcPts val="1000"/>
                        </a:spcAft>
                      </a:pPr>
                      <a:r>
                        <a:rPr lang="es-MX" sz="1400" dirty="0">
                          <a:effectLst/>
                          <a:latin typeface="Times New Roman" panose="02020603050405020304" pitchFamily="18" charset="0"/>
                          <a:cs typeface="Times New Roman" panose="02020603050405020304" pitchFamily="18" charset="0"/>
                        </a:rPr>
                        <a:t>Variable</a:t>
                      </a:r>
                      <a:endParaRPr lang="en-US" sz="1400" dirty="0">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en-US" sz="1400">
                          <a:effectLst/>
                          <a:latin typeface="Times New Roman" panose="02020603050405020304" pitchFamily="18" charset="0"/>
                          <a:cs typeface="Times New Roman" panose="02020603050405020304" pitchFamily="18" charset="0"/>
                        </a:rPr>
                        <a:t>Reactivo</a:t>
                      </a:r>
                      <a:endParaRPr lang="en-US" sz="1400">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en-US" sz="1400">
                          <a:effectLst/>
                          <a:latin typeface="Times New Roman" panose="02020603050405020304" pitchFamily="18" charset="0"/>
                          <a:cs typeface="Times New Roman" panose="02020603050405020304" pitchFamily="18" charset="0"/>
                        </a:rPr>
                        <a:t>χ</a:t>
                      </a:r>
                      <a:r>
                        <a:rPr lang="it-IT" sz="1400">
                          <a:effectLst/>
                          <a:latin typeface="Times New Roman" panose="02020603050405020304" pitchFamily="18" charset="0"/>
                          <a:cs typeface="Times New Roman" panose="02020603050405020304" pitchFamily="18" charset="0"/>
                        </a:rPr>
                        <a:t>² Ji Cuadrada</a:t>
                      </a:r>
                      <a:endParaRPr lang="en-US" sz="1400">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es-MX" sz="1400">
                          <a:effectLst/>
                          <a:latin typeface="Times New Roman" panose="02020603050405020304" pitchFamily="18" charset="0"/>
                          <a:cs typeface="Times New Roman" panose="02020603050405020304" pitchFamily="18" charset="0"/>
                        </a:rPr>
                        <a:t>Coeficiente de Contingencia</a:t>
                      </a:r>
                      <a:endParaRPr lang="en-US" sz="1400">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es-MX" sz="1400">
                          <a:effectLst/>
                          <a:latin typeface="Times New Roman" panose="02020603050405020304" pitchFamily="18" charset="0"/>
                          <a:cs typeface="Times New Roman" panose="02020603050405020304" pitchFamily="18" charset="0"/>
                        </a:rPr>
                        <a:t>Coeficiente Kappa</a:t>
                      </a:r>
                      <a:endParaRPr lang="en-US" sz="1400">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es-MX" sz="1400" dirty="0">
                          <a:effectLst/>
                          <a:latin typeface="Times New Roman" panose="02020603050405020304" pitchFamily="18" charset="0"/>
                          <a:cs typeface="Times New Roman" panose="02020603050405020304" pitchFamily="18" charset="0"/>
                        </a:rPr>
                        <a:t>Decisión </a:t>
                      </a:r>
                      <a:endParaRPr lang="en-US" sz="1400" dirty="0">
                        <a:effectLst/>
                        <a:latin typeface="Times New Roman" panose="02020603050405020304" pitchFamily="18" charset="0"/>
                        <a:ea typeface="MS Mincho"/>
                        <a:cs typeface="Times New Roman" panose="02020603050405020304" pitchFamily="18" charset="0"/>
                      </a:endParaRPr>
                    </a:p>
                  </a:txBody>
                  <a:tcPr marL="68580" marR="68580" marT="0" marB="0"/>
                </a:tc>
              </a:tr>
              <a:tr h="0">
                <a:tc>
                  <a:txBody>
                    <a:bodyPr/>
                    <a:lstStyle/>
                    <a:p>
                      <a:pPr marL="0" marR="0">
                        <a:lnSpc>
                          <a:spcPct val="115000"/>
                        </a:lnSpc>
                        <a:spcBef>
                          <a:spcPts val="0"/>
                        </a:spcBef>
                        <a:spcAft>
                          <a:spcPts val="1000"/>
                        </a:spcAft>
                      </a:pPr>
                      <a:r>
                        <a:rPr lang="es-MX" sz="1400">
                          <a:effectLst/>
                          <a:latin typeface="Times New Roman" panose="02020603050405020304" pitchFamily="18" charset="0"/>
                          <a:cs typeface="Times New Roman" panose="02020603050405020304" pitchFamily="18" charset="0"/>
                        </a:rPr>
                        <a:t>Desempeño de la Firma</a:t>
                      </a:r>
                      <a:endParaRPr lang="en-US" sz="1400">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dirty="0">
                          <a:effectLst/>
                          <a:latin typeface="Times New Roman" panose="02020603050405020304" pitchFamily="18" charset="0"/>
                          <a:cs typeface="Times New Roman" panose="02020603050405020304" pitchFamily="18" charset="0"/>
                        </a:rPr>
                        <a:t>3 y 7</a:t>
                      </a:r>
                      <a:endParaRPr lang="en-US" sz="1100" b="1" dirty="0">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dirty="0">
                          <a:effectLst/>
                          <a:latin typeface="Times New Roman" panose="02020603050405020304" pitchFamily="18" charset="0"/>
                          <a:cs typeface="Times New Roman" panose="02020603050405020304" pitchFamily="18" charset="0"/>
                        </a:rPr>
                        <a:t>2.888* y 2.888*</a:t>
                      </a:r>
                      <a:endParaRPr lang="en-US" sz="1100" b="1" dirty="0">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a:effectLst/>
                          <a:latin typeface="Times New Roman" panose="02020603050405020304" pitchFamily="18" charset="0"/>
                          <a:cs typeface="Times New Roman" panose="02020603050405020304" pitchFamily="18" charset="0"/>
                        </a:rPr>
                        <a:t>0.355* y 0.355*</a:t>
                      </a:r>
                      <a:endParaRPr lang="en-US" sz="1100" b="1">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dirty="0">
                          <a:effectLst/>
                          <a:latin typeface="Times New Roman" panose="02020603050405020304" pitchFamily="18" charset="0"/>
                          <a:cs typeface="Times New Roman" panose="02020603050405020304" pitchFamily="18" charset="0"/>
                        </a:rPr>
                        <a:t> 0.252* y   </a:t>
                      </a:r>
                      <a:r>
                        <a:rPr lang="es-MX" sz="1200" b="1" dirty="0" smtClean="0">
                          <a:effectLst/>
                          <a:latin typeface="Times New Roman" panose="02020603050405020304" pitchFamily="18" charset="0"/>
                          <a:cs typeface="Times New Roman" panose="02020603050405020304" pitchFamily="18" charset="0"/>
                        </a:rPr>
                        <a:t>         </a:t>
                      </a:r>
                      <a:r>
                        <a:rPr lang="es-MX" sz="1200" b="1" dirty="0">
                          <a:effectLst/>
                          <a:latin typeface="Times New Roman" panose="02020603050405020304" pitchFamily="18" charset="0"/>
                          <a:cs typeface="Times New Roman" panose="02020603050405020304" pitchFamily="18" charset="0"/>
                        </a:rPr>
                        <a:t>-0.290* </a:t>
                      </a:r>
                      <a:endParaRPr lang="en-US" sz="1100" b="1" dirty="0">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dirty="0">
                          <a:effectLst/>
                          <a:latin typeface="Times New Roman" panose="02020603050405020304" pitchFamily="18" charset="0"/>
                          <a:cs typeface="Times New Roman" panose="02020603050405020304" pitchFamily="18" charset="0"/>
                        </a:rPr>
                        <a:t>Se Rechaza H0</a:t>
                      </a:r>
                      <a:endParaRPr lang="en-US" sz="1100" b="1" dirty="0">
                        <a:effectLst/>
                        <a:latin typeface="Times New Roman" panose="02020603050405020304" pitchFamily="18" charset="0"/>
                        <a:ea typeface="MS Mincho"/>
                        <a:cs typeface="Times New Roman" panose="02020603050405020304" pitchFamily="18" charset="0"/>
                      </a:endParaRPr>
                    </a:p>
                  </a:txBody>
                  <a:tcPr marL="68580" marR="68580" marT="0" marB="0"/>
                </a:tc>
              </a:tr>
              <a:tr h="0">
                <a:tc>
                  <a:txBody>
                    <a:bodyPr/>
                    <a:lstStyle/>
                    <a:p>
                      <a:pPr marL="0" marR="0">
                        <a:lnSpc>
                          <a:spcPct val="115000"/>
                        </a:lnSpc>
                        <a:spcBef>
                          <a:spcPts val="0"/>
                        </a:spcBef>
                        <a:spcAft>
                          <a:spcPts val="1000"/>
                        </a:spcAft>
                      </a:pPr>
                      <a:r>
                        <a:rPr lang="es-MX" sz="1400" dirty="0">
                          <a:effectLst/>
                          <a:latin typeface="Times New Roman" panose="02020603050405020304" pitchFamily="18" charset="0"/>
                          <a:cs typeface="Times New Roman" panose="02020603050405020304" pitchFamily="18" charset="0"/>
                        </a:rPr>
                        <a:t>Entorno </a:t>
                      </a:r>
                      <a:r>
                        <a:rPr lang="es-MX" sz="1400" dirty="0" smtClean="0">
                          <a:effectLst/>
                          <a:latin typeface="Times New Roman" panose="02020603050405020304" pitchFamily="18" charset="0"/>
                          <a:cs typeface="Times New Roman" panose="02020603050405020304" pitchFamily="18" charset="0"/>
                        </a:rPr>
                        <a:t>  Político</a:t>
                      </a:r>
                    </a:p>
                  </a:txBody>
                  <a:tcPr marL="68580" marR="68580" marT="0" marB="0"/>
                </a:tc>
                <a:tc>
                  <a:txBody>
                    <a:bodyPr/>
                    <a:lstStyle/>
                    <a:p>
                      <a:pPr marL="0" marR="0" algn="ctr">
                        <a:lnSpc>
                          <a:spcPct val="115000"/>
                        </a:lnSpc>
                        <a:spcBef>
                          <a:spcPts val="0"/>
                        </a:spcBef>
                        <a:spcAft>
                          <a:spcPts val="1000"/>
                        </a:spcAft>
                      </a:pPr>
                      <a:r>
                        <a:rPr lang="es-MX" sz="1200" b="1">
                          <a:effectLst/>
                          <a:latin typeface="Times New Roman" panose="02020603050405020304" pitchFamily="18" charset="0"/>
                          <a:cs typeface="Times New Roman" panose="02020603050405020304" pitchFamily="18" charset="0"/>
                        </a:rPr>
                        <a:t>13</a:t>
                      </a:r>
                      <a:endParaRPr lang="en-US" sz="1100" b="1">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dirty="0">
                          <a:effectLst/>
                          <a:latin typeface="Times New Roman" panose="02020603050405020304" pitchFamily="18" charset="0"/>
                          <a:cs typeface="Times New Roman" panose="02020603050405020304" pitchFamily="18" charset="0"/>
                        </a:rPr>
                        <a:t>12.593***</a:t>
                      </a:r>
                      <a:endParaRPr lang="en-US" sz="1100" b="1" dirty="0">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dirty="0">
                          <a:effectLst/>
                          <a:latin typeface="Times New Roman" panose="02020603050405020304" pitchFamily="18" charset="0"/>
                          <a:cs typeface="Times New Roman" panose="02020603050405020304" pitchFamily="18" charset="0"/>
                        </a:rPr>
                        <a:t>0.622***</a:t>
                      </a:r>
                      <a:endParaRPr lang="en-US" sz="1100" b="1" dirty="0">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a:effectLst/>
                          <a:latin typeface="Times New Roman" panose="02020603050405020304" pitchFamily="18" charset="0"/>
                          <a:cs typeface="Times New Roman" panose="02020603050405020304" pitchFamily="18" charset="0"/>
                        </a:rPr>
                        <a:t> 0.773***</a:t>
                      </a:r>
                      <a:endParaRPr lang="en-US" sz="1100" b="1">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a:effectLst/>
                          <a:latin typeface="Times New Roman" panose="02020603050405020304" pitchFamily="18" charset="0"/>
                          <a:cs typeface="Times New Roman" panose="02020603050405020304" pitchFamily="18" charset="0"/>
                        </a:rPr>
                        <a:t>Se Rechaza H0</a:t>
                      </a:r>
                      <a:endParaRPr lang="en-US" sz="1100" b="1">
                        <a:effectLst/>
                        <a:latin typeface="Times New Roman" panose="02020603050405020304" pitchFamily="18" charset="0"/>
                        <a:ea typeface="MS Mincho"/>
                        <a:cs typeface="Times New Roman" panose="02020603050405020304" pitchFamily="18" charset="0"/>
                      </a:endParaRPr>
                    </a:p>
                  </a:txBody>
                  <a:tcPr marL="68580" marR="68580" marT="0" marB="0"/>
                </a:tc>
              </a:tr>
              <a:tr h="0">
                <a:tc>
                  <a:txBody>
                    <a:bodyPr/>
                    <a:lstStyle/>
                    <a:p>
                      <a:pPr marL="0" marR="0">
                        <a:lnSpc>
                          <a:spcPct val="115000"/>
                        </a:lnSpc>
                        <a:spcBef>
                          <a:spcPts val="0"/>
                        </a:spcBef>
                        <a:spcAft>
                          <a:spcPts val="1000"/>
                        </a:spcAft>
                      </a:pPr>
                      <a:r>
                        <a:rPr lang="es-MX" sz="1400" dirty="0">
                          <a:effectLst/>
                          <a:latin typeface="Times New Roman" panose="02020603050405020304" pitchFamily="18" charset="0"/>
                          <a:cs typeface="Times New Roman" panose="02020603050405020304" pitchFamily="18" charset="0"/>
                        </a:rPr>
                        <a:t>Entorno </a:t>
                      </a:r>
                      <a:r>
                        <a:rPr lang="es-MX" sz="1400" dirty="0" smtClean="0">
                          <a:effectLst/>
                          <a:latin typeface="Times New Roman" panose="02020603050405020304" pitchFamily="18" charset="0"/>
                          <a:cs typeface="Times New Roman" panose="02020603050405020304" pitchFamily="18" charset="0"/>
                        </a:rPr>
                        <a:t>Económico</a:t>
                      </a:r>
                    </a:p>
                  </a:txBody>
                  <a:tcPr marL="68580" marR="68580" marT="0" marB="0"/>
                </a:tc>
                <a:tc>
                  <a:txBody>
                    <a:bodyPr/>
                    <a:lstStyle/>
                    <a:p>
                      <a:pPr marL="0" marR="0" algn="ctr">
                        <a:lnSpc>
                          <a:spcPct val="115000"/>
                        </a:lnSpc>
                        <a:spcBef>
                          <a:spcPts val="0"/>
                        </a:spcBef>
                        <a:spcAft>
                          <a:spcPts val="1000"/>
                        </a:spcAft>
                      </a:pPr>
                      <a:r>
                        <a:rPr lang="es-MX" sz="1200" b="1">
                          <a:effectLst/>
                          <a:latin typeface="Times New Roman" panose="02020603050405020304" pitchFamily="18" charset="0"/>
                          <a:cs typeface="Times New Roman" panose="02020603050405020304" pitchFamily="18" charset="0"/>
                        </a:rPr>
                        <a:t>16</a:t>
                      </a:r>
                      <a:endParaRPr lang="en-US" sz="1100" b="1">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dirty="0">
                          <a:effectLst/>
                          <a:latin typeface="Times New Roman" panose="02020603050405020304" pitchFamily="18" charset="0"/>
                          <a:cs typeface="Times New Roman" panose="02020603050405020304" pitchFamily="18" charset="0"/>
                        </a:rPr>
                        <a:t>3.529*</a:t>
                      </a:r>
                      <a:endParaRPr lang="en-US" sz="1100" b="1" dirty="0">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dirty="0">
                          <a:effectLst/>
                          <a:latin typeface="Times New Roman" panose="02020603050405020304" pitchFamily="18" charset="0"/>
                          <a:cs typeface="Times New Roman" panose="02020603050405020304" pitchFamily="18" charset="0"/>
                        </a:rPr>
                        <a:t>0.387*</a:t>
                      </a:r>
                      <a:endParaRPr lang="en-US" sz="1100" b="1" dirty="0">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dirty="0">
                          <a:effectLst/>
                          <a:latin typeface="Times New Roman" panose="02020603050405020304" pitchFamily="18" charset="0"/>
                          <a:cs typeface="Times New Roman" panose="02020603050405020304" pitchFamily="18" charset="0"/>
                        </a:rPr>
                        <a:t> 0.300*</a:t>
                      </a:r>
                      <a:endParaRPr lang="en-US" sz="1100" b="1" dirty="0">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a:effectLst/>
                          <a:latin typeface="Times New Roman" panose="02020603050405020304" pitchFamily="18" charset="0"/>
                          <a:cs typeface="Times New Roman" panose="02020603050405020304" pitchFamily="18" charset="0"/>
                        </a:rPr>
                        <a:t>Se Rechaza H0</a:t>
                      </a:r>
                      <a:endParaRPr lang="en-US" sz="1100" b="1">
                        <a:effectLst/>
                        <a:latin typeface="Times New Roman" panose="02020603050405020304" pitchFamily="18" charset="0"/>
                        <a:ea typeface="MS Mincho"/>
                        <a:cs typeface="Times New Roman" panose="02020603050405020304" pitchFamily="18" charset="0"/>
                      </a:endParaRPr>
                    </a:p>
                  </a:txBody>
                  <a:tcPr marL="68580" marR="68580" marT="0" marB="0"/>
                </a:tc>
              </a:tr>
              <a:tr h="0">
                <a:tc>
                  <a:txBody>
                    <a:bodyPr/>
                    <a:lstStyle/>
                    <a:p>
                      <a:pPr marL="0" marR="0">
                        <a:lnSpc>
                          <a:spcPct val="115000"/>
                        </a:lnSpc>
                        <a:spcBef>
                          <a:spcPts val="0"/>
                        </a:spcBef>
                        <a:spcAft>
                          <a:spcPts val="1000"/>
                        </a:spcAft>
                      </a:pPr>
                      <a:r>
                        <a:rPr lang="es-MX" sz="1400">
                          <a:effectLst/>
                          <a:latin typeface="Times New Roman" panose="02020603050405020304" pitchFamily="18" charset="0"/>
                          <a:cs typeface="Times New Roman" panose="02020603050405020304" pitchFamily="18" charset="0"/>
                        </a:rPr>
                        <a:t>Entorno Sociocultural</a:t>
                      </a:r>
                      <a:endParaRPr lang="en-US" sz="1400">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a:effectLst/>
                          <a:latin typeface="Times New Roman" panose="02020603050405020304" pitchFamily="18" charset="0"/>
                          <a:cs typeface="Times New Roman" panose="02020603050405020304" pitchFamily="18" charset="0"/>
                        </a:rPr>
                        <a:t>19</a:t>
                      </a:r>
                      <a:endParaRPr lang="en-US" sz="1100" b="1">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a:effectLst/>
                          <a:latin typeface="Times New Roman" panose="02020603050405020304" pitchFamily="18" charset="0"/>
                          <a:cs typeface="Times New Roman" panose="02020603050405020304" pitchFamily="18" charset="0"/>
                        </a:rPr>
                        <a:t>8.235***</a:t>
                      </a:r>
                      <a:endParaRPr lang="en-US" sz="1100" b="1">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a:effectLst/>
                          <a:latin typeface="Times New Roman" panose="02020603050405020304" pitchFamily="18" charset="0"/>
                          <a:cs typeface="Times New Roman" panose="02020603050405020304" pitchFamily="18" charset="0"/>
                        </a:rPr>
                        <a:t>0.540***</a:t>
                      </a:r>
                      <a:endParaRPr lang="en-US" sz="1100" b="1">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dirty="0">
                          <a:effectLst/>
                          <a:latin typeface="Times New Roman" panose="02020603050405020304" pitchFamily="18" charset="0"/>
                          <a:cs typeface="Times New Roman" panose="02020603050405020304" pitchFamily="18" charset="0"/>
                        </a:rPr>
                        <a:t> 0.583***</a:t>
                      </a:r>
                      <a:endParaRPr lang="en-US" sz="1100" b="1" dirty="0">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dirty="0">
                          <a:effectLst/>
                          <a:latin typeface="Times New Roman" panose="02020603050405020304" pitchFamily="18" charset="0"/>
                          <a:cs typeface="Times New Roman" panose="02020603050405020304" pitchFamily="18" charset="0"/>
                        </a:rPr>
                        <a:t>Se Rechaza H0</a:t>
                      </a:r>
                      <a:endParaRPr lang="en-US" sz="1100" b="1" dirty="0">
                        <a:effectLst/>
                        <a:latin typeface="Times New Roman" panose="02020603050405020304" pitchFamily="18" charset="0"/>
                        <a:ea typeface="MS Mincho"/>
                        <a:cs typeface="Times New Roman" panose="02020603050405020304" pitchFamily="18" charset="0"/>
                      </a:endParaRPr>
                    </a:p>
                  </a:txBody>
                  <a:tcPr marL="68580" marR="68580" marT="0" marB="0"/>
                </a:tc>
              </a:tr>
              <a:tr h="508000">
                <a:tc>
                  <a:txBody>
                    <a:bodyPr/>
                    <a:lstStyle/>
                    <a:p>
                      <a:pPr marL="0" marR="0">
                        <a:lnSpc>
                          <a:spcPct val="115000"/>
                        </a:lnSpc>
                        <a:spcBef>
                          <a:spcPts val="0"/>
                        </a:spcBef>
                        <a:spcAft>
                          <a:spcPts val="1000"/>
                        </a:spcAft>
                      </a:pPr>
                      <a:r>
                        <a:rPr lang="es-MX" sz="1400" dirty="0">
                          <a:effectLst/>
                          <a:latin typeface="Times New Roman" panose="02020603050405020304" pitchFamily="18" charset="0"/>
                          <a:cs typeface="Times New Roman" panose="02020603050405020304" pitchFamily="18" charset="0"/>
                        </a:rPr>
                        <a:t>Tecnología</a:t>
                      </a:r>
                      <a:endParaRPr lang="en-US" sz="1400" dirty="0">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dirty="0">
                          <a:effectLst/>
                          <a:latin typeface="Times New Roman" panose="02020603050405020304" pitchFamily="18" charset="0"/>
                          <a:cs typeface="Times New Roman" panose="02020603050405020304" pitchFamily="18" charset="0"/>
                        </a:rPr>
                        <a:t>Ninguno</a:t>
                      </a:r>
                      <a:endParaRPr lang="en-US" sz="1200" b="1" dirty="0">
                        <a:effectLst/>
                        <a:latin typeface="Times New Roman" panose="02020603050405020304" pitchFamily="18" charset="0"/>
                        <a:cs typeface="Times New Roman" panose="02020603050405020304" pitchFamily="18" charset="0"/>
                      </a:endParaRPr>
                    </a:p>
                    <a:p>
                      <a:pPr marL="0" marR="0" algn="ctr">
                        <a:lnSpc>
                          <a:spcPct val="115000"/>
                        </a:lnSpc>
                        <a:spcBef>
                          <a:spcPts val="0"/>
                        </a:spcBef>
                        <a:spcAft>
                          <a:spcPts val="1000"/>
                        </a:spcAft>
                      </a:pPr>
                      <a:r>
                        <a:rPr lang="es-MX" sz="1200" b="1" dirty="0">
                          <a:effectLst/>
                          <a:latin typeface="Times New Roman" panose="02020603050405020304" pitchFamily="18" charset="0"/>
                          <a:cs typeface="Times New Roman" panose="02020603050405020304" pitchFamily="18" charset="0"/>
                        </a:rPr>
                        <a:t> </a:t>
                      </a:r>
                      <a:endParaRPr lang="en-US" sz="1200" b="1" dirty="0">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dirty="0">
                          <a:effectLst/>
                          <a:latin typeface="Times New Roman" panose="02020603050405020304" pitchFamily="18" charset="0"/>
                          <a:cs typeface="Times New Roman" panose="02020603050405020304" pitchFamily="18" charset="0"/>
                        </a:rPr>
                        <a:t>No Significativo</a:t>
                      </a:r>
                      <a:endParaRPr lang="en-US" sz="1200" b="1" dirty="0">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dirty="0">
                          <a:effectLst/>
                          <a:latin typeface="Times New Roman" panose="02020603050405020304" pitchFamily="18" charset="0"/>
                          <a:cs typeface="Times New Roman" panose="02020603050405020304" pitchFamily="18" charset="0"/>
                        </a:rPr>
                        <a:t>No Significativo</a:t>
                      </a:r>
                      <a:endParaRPr lang="en-US" sz="1200" b="1" dirty="0">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dirty="0">
                          <a:effectLst/>
                          <a:latin typeface="Times New Roman" panose="02020603050405020304" pitchFamily="18" charset="0"/>
                          <a:cs typeface="Times New Roman" panose="02020603050405020304" pitchFamily="18" charset="0"/>
                        </a:rPr>
                        <a:t>No Significativo</a:t>
                      </a:r>
                      <a:endParaRPr lang="en-US" sz="1200" b="1" dirty="0">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s-MX" sz="1200" b="1" dirty="0">
                          <a:effectLst/>
                          <a:latin typeface="Times New Roman" panose="02020603050405020304" pitchFamily="18" charset="0"/>
                          <a:cs typeface="Times New Roman" panose="02020603050405020304" pitchFamily="18" charset="0"/>
                        </a:rPr>
                        <a:t>Resultados    No   Concluyentes</a:t>
                      </a:r>
                      <a:endParaRPr lang="en-US" sz="1200" b="1" dirty="0">
                        <a:effectLst/>
                        <a:latin typeface="Times New Roman" panose="02020603050405020304" pitchFamily="18" charset="0"/>
                        <a:ea typeface="MS Mincho"/>
                        <a:cs typeface="Times New Roman" panose="02020603050405020304" pitchFamily="18" charset="0"/>
                      </a:endParaRPr>
                    </a:p>
                  </a:txBody>
                  <a:tcPr marL="68580" marR="68580" marT="0" marB="0"/>
                </a:tc>
              </a:tr>
              <a:tr h="0">
                <a:tc gridSpan="6">
                  <a:txBody>
                    <a:bodyPr/>
                    <a:lstStyle/>
                    <a:p>
                      <a:pPr marL="0" marR="0">
                        <a:lnSpc>
                          <a:spcPct val="115000"/>
                        </a:lnSpc>
                        <a:spcBef>
                          <a:spcPts val="0"/>
                        </a:spcBef>
                        <a:spcAft>
                          <a:spcPts val="1000"/>
                        </a:spcAft>
                      </a:pPr>
                      <a:r>
                        <a:rPr lang="es-MX" sz="1200" dirty="0">
                          <a:effectLst/>
                        </a:rPr>
                        <a:t>Nivel de significancia: ***1%, **5%, *10%.</a:t>
                      </a:r>
                      <a:endParaRPr lang="en-US" sz="1100" dirty="0">
                        <a:effectLst/>
                        <a:latin typeface="Calibri"/>
                        <a:ea typeface="MS Mincho"/>
                        <a:cs typeface="Times New Roman"/>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3" name="2 Rectángulo"/>
          <p:cNvSpPr/>
          <p:nvPr/>
        </p:nvSpPr>
        <p:spPr>
          <a:xfrm>
            <a:off x="381000" y="4419600"/>
            <a:ext cx="8458200" cy="2120068"/>
          </a:xfrm>
          <a:prstGeom prst="rect">
            <a:avLst/>
          </a:prstGeom>
        </p:spPr>
        <p:txBody>
          <a:bodyPr wrap="square">
            <a:spAutoFit/>
          </a:bodyPr>
          <a:lstStyle/>
          <a:p>
            <a:pPr algn="just">
              <a:lnSpc>
                <a:spcPct val="150000"/>
              </a:lnSpc>
            </a:pPr>
            <a:r>
              <a:rPr lang="es-MX" dirty="0">
                <a:latin typeface="Times New Roman" panose="02020603050405020304" pitchFamily="18" charset="0"/>
                <a:cs typeface="Times New Roman" panose="02020603050405020304" pitchFamily="18" charset="0"/>
              </a:rPr>
              <a:t>Los resultados empíricos de las pruebas estadísticas; Ji cuadrada, Coeficiente de Contingencia y Coeficiente Kappa, arrojan evidencia en contra de la hipótesis nula (H0</a:t>
            </a:r>
            <a:r>
              <a:rPr lang="es-MX" dirty="0" smtClean="0">
                <a:latin typeface="Times New Roman" panose="02020603050405020304" pitchFamily="18" charset="0"/>
                <a:cs typeface="Times New Roman" panose="02020603050405020304" pitchFamily="18" charset="0"/>
              </a:rPr>
              <a:t>).</a:t>
            </a:r>
          </a:p>
          <a:p>
            <a:pPr algn="just">
              <a:lnSpc>
                <a:spcPct val="150000"/>
              </a:lnSpc>
            </a:pPr>
            <a:r>
              <a:rPr lang="es-MX" dirty="0">
                <a:latin typeface="Times New Roman" panose="02020603050405020304" pitchFamily="18" charset="0"/>
                <a:cs typeface="Times New Roman" panose="02020603050405020304" pitchFamily="18" charset="0"/>
              </a:rPr>
              <a:t>que establece independencia entre las variables, por lo que se interpreta que efectivamente existe una asociación entre las variables en cuestión tal como lo establece la teoría y los signos son los indicados.</a:t>
            </a:r>
            <a:r>
              <a:rPr lang="es-MX" dirty="0" smtClean="0">
                <a:latin typeface="Times New Roman" panose="02020603050405020304" pitchFamily="18" charset="0"/>
                <a:cs typeface="Times New Roman" panose="02020603050405020304" pitchFamily="18" charset="0"/>
              </a:rPr>
              <a:t> </a:t>
            </a:r>
            <a:r>
              <a:rPr lang="es-MX" dirty="0">
                <a:latin typeface="Times New Roman" panose="02020603050405020304" pitchFamily="18" charset="0"/>
                <a:cs typeface="Times New Roman" panose="02020603050405020304" pitchFamily="18" charset="0"/>
              </a:rPr>
              <a:t>Los resultados de las tres pruebas son muy consistentes</a:t>
            </a:r>
            <a:endParaRPr lang="en-US" dirty="0">
              <a:latin typeface="Times New Roman" panose="02020603050405020304" pitchFamily="18" charset="0"/>
              <a:cs typeface="Times New Roman" panose="02020603050405020304" pitchFamily="18" charset="0"/>
            </a:endParaRPr>
          </a:p>
        </p:txBody>
      </p:sp>
      <p:graphicFrame>
        <p:nvGraphicFramePr>
          <p:cNvPr id="6" name="5 Tabla"/>
          <p:cNvGraphicFramePr>
            <a:graphicFrameLocks noGrp="1"/>
          </p:cNvGraphicFramePr>
          <p:nvPr>
            <p:extLst>
              <p:ext uri="{D42A27DB-BD31-4B8C-83A1-F6EECF244321}">
                <p14:modId xmlns:p14="http://schemas.microsoft.com/office/powerpoint/2010/main" val="3544166989"/>
              </p:ext>
            </p:extLst>
          </p:nvPr>
        </p:nvGraphicFramePr>
        <p:xfrm>
          <a:off x="6943725" y="1171576"/>
          <a:ext cx="2200275" cy="3248024"/>
        </p:xfrm>
        <a:graphic>
          <a:graphicData uri="http://schemas.openxmlformats.org/drawingml/2006/table">
            <a:tbl>
              <a:tblPr firstRow="1" firstCol="1" bandRow="1">
                <a:tableStyleId>{5C22544A-7EE6-4342-B048-85BDC9FD1C3A}</a:tableStyleId>
              </a:tblPr>
              <a:tblGrid>
                <a:gridCol w="749198"/>
                <a:gridCol w="1451077"/>
              </a:tblGrid>
              <a:tr h="546258">
                <a:tc>
                  <a:txBody>
                    <a:bodyPr/>
                    <a:lstStyle/>
                    <a:p>
                      <a:pPr marL="0" marR="0" algn="just">
                        <a:lnSpc>
                          <a:spcPct val="150000"/>
                        </a:lnSpc>
                        <a:spcBef>
                          <a:spcPts val="0"/>
                        </a:spcBef>
                        <a:spcAft>
                          <a:spcPts val="1000"/>
                        </a:spcAft>
                      </a:pPr>
                      <a:r>
                        <a:rPr lang="es-MX" sz="1000" dirty="0">
                          <a:effectLst/>
                          <a:latin typeface="Times New Roman" panose="02020603050405020304" pitchFamily="18" charset="0"/>
                          <a:cs typeface="Times New Roman" panose="02020603050405020304" pitchFamily="18" charset="0"/>
                        </a:rPr>
                        <a:t>Coeficiente Kappa</a:t>
                      </a:r>
                      <a:endParaRPr lang="en-US" sz="1000" dirty="0">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1000"/>
                        </a:spcAft>
                      </a:pPr>
                      <a:r>
                        <a:rPr lang="es-MX" sz="1000" dirty="0">
                          <a:effectLst/>
                          <a:latin typeface="Times New Roman" panose="02020603050405020304" pitchFamily="18" charset="0"/>
                          <a:cs typeface="Times New Roman" panose="02020603050405020304" pitchFamily="18" charset="0"/>
                        </a:rPr>
                        <a:t>Fuerza de la </a:t>
                      </a:r>
                      <a:r>
                        <a:rPr lang="es-MX" sz="1000" dirty="0" smtClean="0">
                          <a:effectLst/>
                          <a:latin typeface="Times New Roman" panose="02020603050405020304" pitchFamily="18" charset="0"/>
                          <a:cs typeface="Times New Roman" panose="02020603050405020304" pitchFamily="18" charset="0"/>
                        </a:rPr>
                        <a:t>         concordancia</a:t>
                      </a:r>
                      <a:endParaRPr lang="en-US" sz="1000" dirty="0">
                        <a:effectLst/>
                        <a:latin typeface="Times New Roman" panose="02020603050405020304" pitchFamily="18" charset="0"/>
                        <a:ea typeface="MS Mincho"/>
                        <a:cs typeface="Times New Roman" panose="02020603050405020304" pitchFamily="18" charset="0"/>
                      </a:endParaRPr>
                    </a:p>
                  </a:txBody>
                  <a:tcPr marL="68580" marR="68580" marT="0" marB="0"/>
                </a:tc>
              </a:tr>
              <a:tr h="2701766">
                <a:tc>
                  <a:txBody>
                    <a:bodyPr/>
                    <a:lstStyle/>
                    <a:p>
                      <a:pPr marL="0" marR="0" lvl="0" indent="0" algn="just">
                        <a:lnSpc>
                          <a:spcPct val="150000"/>
                        </a:lnSpc>
                        <a:spcBef>
                          <a:spcPts val="0"/>
                        </a:spcBef>
                        <a:spcAft>
                          <a:spcPts val="1000"/>
                        </a:spcAft>
                        <a:buFont typeface="+mj-lt"/>
                        <a:buNone/>
                      </a:pPr>
                      <a:r>
                        <a:rPr lang="es-MX" sz="1000" dirty="0" smtClean="0">
                          <a:effectLst/>
                          <a:latin typeface="Times New Roman" panose="02020603050405020304" pitchFamily="18" charset="0"/>
                          <a:cs typeface="Times New Roman" panose="02020603050405020304" pitchFamily="18" charset="0"/>
                        </a:rPr>
                        <a:t>0</a:t>
                      </a:r>
                      <a:r>
                        <a:rPr lang="es-MX" sz="1000" dirty="0">
                          <a:effectLst/>
                          <a:latin typeface="Times New Roman" panose="02020603050405020304" pitchFamily="18" charset="0"/>
                          <a:cs typeface="Times New Roman" panose="02020603050405020304" pitchFamily="18" charset="0"/>
                        </a:rPr>
                        <a:t> </a:t>
                      </a:r>
                      <a:r>
                        <a:rPr lang="es-MX" sz="1000" dirty="0" smtClean="0">
                          <a:effectLst/>
                          <a:latin typeface="Times New Roman" panose="02020603050405020304" pitchFamily="18" charset="0"/>
                          <a:cs typeface="Times New Roman" panose="02020603050405020304" pitchFamily="18" charset="0"/>
                        </a:rPr>
                        <a:t>.0</a:t>
                      </a:r>
                      <a:endParaRPr lang="en-US" sz="1000" dirty="0">
                        <a:effectLst/>
                        <a:latin typeface="Times New Roman" panose="02020603050405020304" pitchFamily="18" charset="0"/>
                        <a:cs typeface="Times New Roman" panose="02020603050405020304" pitchFamily="18" charset="0"/>
                      </a:endParaRPr>
                    </a:p>
                    <a:p>
                      <a:pPr marL="0" marR="0" algn="just">
                        <a:lnSpc>
                          <a:spcPct val="150000"/>
                        </a:lnSpc>
                        <a:spcBef>
                          <a:spcPts val="0"/>
                        </a:spcBef>
                        <a:spcAft>
                          <a:spcPts val="1000"/>
                        </a:spcAft>
                      </a:pPr>
                      <a:r>
                        <a:rPr lang="es-MX" sz="1000" dirty="0">
                          <a:effectLst/>
                          <a:latin typeface="Times New Roman" panose="02020603050405020304" pitchFamily="18" charset="0"/>
                          <a:cs typeface="Times New Roman" panose="02020603050405020304" pitchFamily="18" charset="0"/>
                        </a:rPr>
                        <a:t>0.01-0.20 </a:t>
                      </a:r>
                      <a:endParaRPr lang="en-US" sz="1000" dirty="0">
                        <a:effectLst/>
                        <a:latin typeface="Times New Roman" panose="02020603050405020304" pitchFamily="18" charset="0"/>
                        <a:cs typeface="Times New Roman" panose="02020603050405020304" pitchFamily="18" charset="0"/>
                      </a:endParaRPr>
                    </a:p>
                    <a:p>
                      <a:pPr marL="0" marR="0" algn="just">
                        <a:lnSpc>
                          <a:spcPct val="150000"/>
                        </a:lnSpc>
                        <a:spcBef>
                          <a:spcPts val="0"/>
                        </a:spcBef>
                        <a:spcAft>
                          <a:spcPts val="1000"/>
                        </a:spcAft>
                      </a:pPr>
                      <a:r>
                        <a:rPr lang="es-MX" sz="1000" dirty="0">
                          <a:effectLst/>
                          <a:latin typeface="Times New Roman" panose="02020603050405020304" pitchFamily="18" charset="0"/>
                          <a:cs typeface="Times New Roman" panose="02020603050405020304" pitchFamily="18" charset="0"/>
                        </a:rPr>
                        <a:t>0.21-0.40</a:t>
                      </a:r>
                      <a:endParaRPr lang="en-US" sz="1000" dirty="0">
                        <a:effectLst/>
                        <a:latin typeface="Times New Roman" panose="02020603050405020304" pitchFamily="18" charset="0"/>
                        <a:cs typeface="Times New Roman" panose="02020603050405020304" pitchFamily="18" charset="0"/>
                      </a:endParaRPr>
                    </a:p>
                    <a:p>
                      <a:pPr marL="0" marR="0" algn="just">
                        <a:lnSpc>
                          <a:spcPct val="150000"/>
                        </a:lnSpc>
                        <a:spcBef>
                          <a:spcPts val="0"/>
                        </a:spcBef>
                        <a:spcAft>
                          <a:spcPts val="1000"/>
                        </a:spcAft>
                      </a:pPr>
                      <a:r>
                        <a:rPr lang="es-MX" sz="1000" dirty="0">
                          <a:effectLst/>
                          <a:latin typeface="Times New Roman" panose="02020603050405020304" pitchFamily="18" charset="0"/>
                          <a:cs typeface="Times New Roman" panose="02020603050405020304" pitchFamily="18" charset="0"/>
                        </a:rPr>
                        <a:t>0.41-0.60</a:t>
                      </a:r>
                      <a:endParaRPr lang="en-US" sz="1000" dirty="0">
                        <a:effectLst/>
                        <a:latin typeface="Times New Roman" panose="02020603050405020304" pitchFamily="18" charset="0"/>
                        <a:cs typeface="Times New Roman" panose="02020603050405020304" pitchFamily="18" charset="0"/>
                      </a:endParaRPr>
                    </a:p>
                    <a:p>
                      <a:pPr marL="0" marR="0" algn="just">
                        <a:lnSpc>
                          <a:spcPct val="150000"/>
                        </a:lnSpc>
                        <a:spcBef>
                          <a:spcPts val="0"/>
                        </a:spcBef>
                        <a:spcAft>
                          <a:spcPts val="1000"/>
                        </a:spcAft>
                      </a:pPr>
                      <a:r>
                        <a:rPr lang="es-MX" sz="1000" dirty="0">
                          <a:effectLst/>
                          <a:latin typeface="Times New Roman" panose="02020603050405020304" pitchFamily="18" charset="0"/>
                          <a:cs typeface="Times New Roman" panose="02020603050405020304" pitchFamily="18" charset="0"/>
                        </a:rPr>
                        <a:t>0.61-0.80</a:t>
                      </a:r>
                      <a:endParaRPr lang="en-US" sz="1000" dirty="0">
                        <a:effectLst/>
                        <a:latin typeface="Times New Roman" panose="02020603050405020304" pitchFamily="18" charset="0"/>
                        <a:cs typeface="Times New Roman" panose="02020603050405020304" pitchFamily="18" charset="0"/>
                      </a:endParaRPr>
                    </a:p>
                    <a:p>
                      <a:pPr marL="0" marR="0" algn="just">
                        <a:lnSpc>
                          <a:spcPct val="150000"/>
                        </a:lnSpc>
                        <a:spcBef>
                          <a:spcPts val="0"/>
                        </a:spcBef>
                        <a:spcAft>
                          <a:spcPts val="1000"/>
                        </a:spcAft>
                      </a:pPr>
                      <a:r>
                        <a:rPr lang="es-MX" sz="1000" dirty="0">
                          <a:effectLst/>
                          <a:latin typeface="Times New Roman" panose="02020603050405020304" pitchFamily="18" charset="0"/>
                          <a:cs typeface="Times New Roman" panose="02020603050405020304" pitchFamily="18" charset="0"/>
                        </a:rPr>
                        <a:t>0.81-1.00</a:t>
                      </a:r>
                      <a:endParaRPr lang="en-US" sz="1000" dirty="0">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1000"/>
                        </a:spcAft>
                      </a:pPr>
                      <a:r>
                        <a:rPr lang="es-MX" sz="1000" dirty="0">
                          <a:effectLst/>
                          <a:latin typeface="Times New Roman" panose="02020603050405020304" pitchFamily="18" charset="0"/>
                          <a:cs typeface="Times New Roman" panose="02020603050405020304" pitchFamily="18" charset="0"/>
                        </a:rPr>
                        <a:t>Pobre </a:t>
                      </a:r>
                      <a:r>
                        <a:rPr lang="es-MX" sz="1000" dirty="0" smtClean="0">
                          <a:effectLst/>
                          <a:latin typeface="Times New Roman" panose="02020603050405020304" pitchFamily="18" charset="0"/>
                          <a:cs typeface="Times New Roman" panose="02020603050405020304" pitchFamily="18" charset="0"/>
                        </a:rPr>
                        <a:t>(</a:t>
                      </a:r>
                      <a:r>
                        <a:rPr lang="es-MX" sz="1000" dirty="0">
                          <a:effectLst/>
                          <a:latin typeface="Times New Roman" panose="02020603050405020304" pitchFamily="18" charset="0"/>
                          <a:cs typeface="Times New Roman" panose="02020603050405020304" pitchFamily="18" charset="0"/>
                        </a:rPr>
                        <a:t>Poor)</a:t>
                      </a:r>
                      <a:endParaRPr lang="en-US" sz="1000" dirty="0">
                        <a:effectLst/>
                        <a:latin typeface="Times New Roman" panose="02020603050405020304" pitchFamily="18" charset="0"/>
                        <a:cs typeface="Times New Roman" panose="02020603050405020304" pitchFamily="18" charset="0"/>
                      </a:endParaRPr>
                    </a:p>
                    <a:p>
                      <a:pPr marL="0" marR="0" algn="just">
                        <a:lnSpc>
                          <a:spcPct val="150000"/>
                        </a:lnSpc>
                        <a:spcBef>
                          <a:spcPts val="0"/>
                        </a:spcBef>
                        <a:spcAft>
                          <a:spcPts val="1000"/>
                        </a:spcAft>
                      </a:pPr>
                      <a:r>
                        <a:rPr lang="es-MX" sz="1000" dirty="0">
                          <a:effectLst/>
                          <a:latin typeface="Times New Roman" panose="02020603050405020304" pitchFamily="18" charset="0"/>
                          <a:cs typeface="Times New Roman" panose="02020603050405020304" pitchFamily="18" charset="0"/>
                        </a:rPr>
                        <a:t>Ligera </a:t>
                      </a:r>
                      <a:r>
                        <a:rPr lang="es-MX" sz="1000" dirty="0" smtClean="0">
                          <a:effectLst/>
                          <a:latin typeface="Times New Roman" panose="02020603050405020304" pitchFamily="18" charset="0"/>
                          <a:cs typeface="Times New Roman" panose="02020603050405020304" pitchFamily="18" charset="0"/>
                        </a:rPr>
                        <a:t>(</a:t>
                      </a:r>
                      <a:r>
                        <a:rPr lang="es-MX" sz="1000" dirty="0" err="1">
                          <a:effectLst/>
                          <a:latin typeface="Times New Roman" panose="02020603050405020304" pitchFamily="18" charset="0"/>
                          <a:cs typeface="Times New Roman" panose="02020603050405020304" pitchFamily="18" charset="0"/>
                        </a:rPr>
                        <a:t>Slight</a:t>
                      </a:r>
                      <a:r>
                        <a:rPr lang="es-MX" sz="1000" dirty="0">
                          <a:effectLst/>
                          <a:latin typeface="Times New Roman" panose="02020603050405020304" pitchFamily="18" charset="0"/>
                          <a:cs typeface="Times New Roman" panose="02020603050405020304" pitchFamily="18" charset="0"/>
                        </a:rPr>
                        <a:t>)</a:t>
                      </a:r>
                      <a:endParaRPr lang="en-US" sz="1000" dirty="0">
                        <a:effectLst/>
                        <a:latin typeface="Times New Roman" panose="02020603050405020304" pitchFamily="18" charset="0"/>
                        <a:cs typeface="Times New Roman" panose="02020603050405020304" pitchFamily="18" charset="0"/>
                      </a:endParaRPr>
                    </a:p>
                    <a:p>
                      <a:pPr marL="0" marR="0" algn="just">
                        <a:lnSpc>
                          <a:spcPct val="150000"/>
                        </a:lnSpc>
                        <a:spcBef>
                          <a:spcPts val="0"/>
                        </a:spcBef>
                        <a:spcAft>
                          <a:spcPts val="1000"/>
                        </a:spcAft>
                      </a:pPr>
                      <a:r>
                        <a:rPr lang="es-MX" sz="1000" dirty="0">
                          <a:effectLst/>
                          <a:latin typeface="Times New Roman" panose="02020603050405020304" pitchFamily="18" charset="0"/>
                          <a:cs typeface="Times New Roman" panose="02020603050405020304" pitchFamily="18" charset="0"/>
                        </a:rPr>
                        <a:t>Fiable (</a:t>
                      </a:r>
                      <a:r>
                        <a:rPr lang="es-MX" sz="1000" dirty="0" err="1">
                          <a:effectLst/>
                          <a:latin typeface="Times New Roman" panose="02020603050405020304" pitchFamily="18" charset="0"/>
                          <a:cs typeface="Times New Roman" panose="02020603050405020304" pitchFamily="18" charset="0"/>
                        </a:rPr>
                        <a:t>Fair</a:t>
                      </a:r>
                      <a:r>
                        <a:rPr lang="es-MX" sz="1000" dirty="0">
                          <a:effectLst/>
                          <a:latin typeface="Times New Roman" panose="02020603050405020304" pitchFamily="18" charset="0"/>
                          <a:cs typeface="Times New Roman" panose="02020603050405020304" pitchFamily="18" charset="0"/>
                        </a:rPr>
                        <a:t>)</a:t>
                      </a:r>
                      <a:endParaRPr lang="en-US" sz="1000" dirty="0">
                        <a:effectLst/>
                        <a:latin typeface="Times New Roman" panose="02020603050405020304" pitchFamily="18" charset="0"/>
                        <a:cs typeface="Times New Roman" panose="02020603050405020304" pitchFamily="18" charset="0"/>
                      </a:endParaRPr>
                    </a:p>
                    <a:p>
                      <a:pPr marL="0" marR="0" algn="just">
                        <a:lnSpc>
                          <a:spcPct val="150000"/>
                        </a:lnSpc>
                        <a:spcBef>
                          <a:spcPts val="0"/>
                        </a:spcBef>
                        <a:spcAft>
                          <a:spcPts val="1000"/>
                        </a:spcAft>
                      </a:pPr>
                      <a:r>
                        <a:rPr lang="es-MX" sz="1000" dirty="0">
                          <a:effectLst/>
                          <a:latin typeface="Times New Roman" panose="02020603050405020304" pitchFamily="18" charset="0"/>
                          <a:cs typeface="Times New Roman" panose="02020603050405020304" pitchFamily="18" charset="0"/>
                        </a:rPr>
                        <a:t>Moderada (</a:t>
                      </a:r>
                      <a:r>
                        <a:rPr lang="es-MX" sz="1000" dirty="0" err="1">
                          <a:effectLst/>
                          <a:latin typeface="Times New Roman" panose="02020603050405020304" pitchFamily="18" charset="0"/>
                          <a:cs typeface="Times New Roman" panose="02020603050405020304" pitchFamily="18" charset="0"/>
                        </a:rPr>
                        <a:t>Moderate</a:t>
                      </a:r>
                      <a:r>
                        <a:rPr lang="es-MX" sz="1000" dirty="0">
                          <a:effectLst/>
                          <a:latin typeface="Times New Roman" panose="02020603050405020304" pitchFamily="18" charset="0"/>
                          <a:cs typeface="Times New Roman" panose="02020603050405020304" pitchFamily="18" charset="0"/>
                        </a:rPr>
                        <a:t>)</a:t>
                      </a:r>
                      <a:endParaRPr lang="en-US" sz="1000" dirty="0">
                        <a:effectLst/>
                        <a:latin typeface="Times New Roman" panose="02020603050405020304" pitchFamily="18" charset="0"/>
                        <a:cs typeface="Times New Roman" panose="02020603050405020304" pitchFamily="18" charset="0"/>
                      </a:endParaRPr>
                    </a:p>
                    <a:p>
                      <a:pPr marL="0" marR="0" algn="just">
                        <a:lnSpc>
                          <a:spcPct val="150000"/>
                        </a:lnSpc>
                        <a:spcBef>
                          <a:spcPts val="0"/>
                        </a:spcBef>
                        <a:spcAft>
                          <a:spcPts val="1000"/>
                        </a:spcAft>
                      </a:pPr>
                      <a:r>
                        <a:rPr lang="es-MX" sz="1000" dirty="0">
                          <a:effectLst/>
                          <a:latin typeface="Times New Roman" panose="02020603050405020304" pitchFamily="18" charset="0"/>
                          <a:cs typeface="Times New Roman" panose="02020603050405020304" pitchFamily="18" charset="0"/>
                        </a:rPr>
                        <a:t>Sustancial (</a:t>
                      </a:r>
                      <a:r>
                        <a:rPr lang="es-MX" sz="1000" dirty="0" err="1">
                          <a:effectLst/>
                          <a:latin typeface="Times New Roman" panose="02020603050405020304" pitchFamily="18" charset="0"/>
                          <a:cs typeface="Times New Roman" panose="02020603050405020304" pitchFamily="18" charset="0"/>
                        </a:rPr>
                        <a:t>Substantial</a:t>
                      </a:r>
                      <a:r>
                        <a:rPr lang="es-MX" sz="1000" dirty="0">
                          <a:effectLst/>
                          <a:latin typeface="Times New Roman" panose="02020603050405020304" pitchFamily="18" charset="0"/>
                          <a:cs typeface="Times New Roman" panose="02020603050405020304" pitchFamily="18" charset="0"/>
                        </a:rPr>
                        <a:t>)</a:t>
                      </a:r>
                      <a:endParaRPr lang="en-US" sz="1000" dirty="0">
                        <a:effectLst/>
                        <a:latin typeface="Times New Roman" panose="02020603050405020304" pitchFamily="18" charset="0"/>
                        <a:cs typeface="Times New Roman" panose="02020603050405020304" pitchFamily="18" charset="0"/>
                      </a:endParaRPr>
                    </a:p>
                    <a:p>
                      <a:pPr marL="0" marR="0" indent="0" algn="just" defTabSz="914400" rtl="0" eaLnBrk="1" fontAlgn="auto" latinLnBrk="0" hangingPunct="1">
                        <a:lnSpc>
                          <a:spcPct val="150000"/>
                        </a:lnSpc>
                        <a:spcBef>
                          <a:spcPts val="0"/>
                        </a:spcBef>
                        <a:spcAft>
                          <a:spcPts val="1000"/>
                        </a:spcAft>
                        <a:buClrTx/>
                        <a:buSzTx/>
                        <a:buFontTx/>
                        <a:buNone/>
                        <a:tabLst/>
                        <a:defRPr/>
                      </a:pPr>
                      <a:r>
                        <a:rPr lang="es-MX" sz="1000" dirty="0">
                          <a:effectLst/>
                          <a:latin typeface="Times New Roman" panose="02020603050405020304" pitchFamily="18" charset="0"/>
                          <a:cs typeface="Times New Roman" panose="02020603050405020304" pitchFamily="18" charset="0"/>
                        </a:rPr>
                        <a:t>Casi Perfecta </a:t>
                      </a:r>
                      <a:r>
                        <a:rPr lang="es-MX" sz="1000" dirty="0" smtClean="0">
                          <a:effectLst/>
                          <a:latin typeface="Times New Roman" panose="02020603050405020304" pitchFamily="18" charset="0"/>
                          <a:cs typeface="Times New Roman" panose="02020603050405020304" pitchFamily="18" charset="0"/>
                        </a:rPr>
                        <a:t>                (</a:t>
                      </a:r>
                      <a:r>
                        <a:rPr lang="es-MX" sz="1000" dirty="0" err="1">
                          <a:effectLst/>
                          <a:latin typeface="Times New Roman" panose="02020603050405020304" pitchFamily="18" charset="0"/>
                          <a:cs typeface="Times New Roman" panose="02020603050405020304" pitchFamily="18" charset="0"/>
                        </a:rPr>
                        <a:t>Almost</a:t>
                      </a:r>
                      <a:r>
                        <a:rPr lang="es-MX" sz="1000" dirty="0">
                          <a:effectLst/>
                          <a:latin typeface="Times New Roman" panose="02020603050405020304" pitchFamily="18" charset="0"/>
                          <a:cs typeface="Times New Roman" panose="02020603050405020304" pitchFamily="18" charset="0"/>
                        </a:rPr>
                        <a:t> </a:t>
                      </a:r>
                      <a:r>
                        <a:rPr lang="es-MX" sz="1000" dirty="0" err="1">
                          <a:effectLst/>
                          <a:latin typeface="Times New Roman" panose="02020603050405020304" pitchFamily="18" charset="0"/>
                          <a:cs typeface="Times New Roman" panose="02020603050405020304" pitchFamily="18" charset="0"/>
                        </a:rPr>
                        <a:t>Perfect</a:t>
                      </a:r>
                      <a:r>
                        <a:rPr lang="es-MX" sz="1000" dirty="0" smtClean="0">
                          <a:effectLst/>
                          <a:latin typeface="Times New Roman" panose="02020603050405020304" pitchFamily="18" charset="0"/>
                          <a:cs typeface="Times New Roman" panose="02020603050405020304" pitchFamily="18" charset="0"/>
                        </a:rPr>
                        <a:t>).      </a:t>
                      </a:r>
                    </a:p>
                    <a:p>
                      <a:pPr marL="0" marR="0" indent="0" algn="just" defTabSz="914400" rtl="0" eaLnBrk="1" fontAlgn="auto" latinLnBrk="0" hangingPunct="1">
                        <a:lnSpc>
                          <a:spcPct val="150000"/>
                        </a:lnSpc>
                        <a:spcBef>
                          <a:spcPts val="0"/>
                        </a:spcBef>
                        <a:spcAft>
                          <a:spcPts val="1000"/>
                        </a:spcAft>
                        <a:buClrTx/>
                        <a:buSzTx/>
                        <a:buFontTx/>
                        <a:buNone/>
                        <a:tabLst/>
                        <a:defRPr/>
                      </a:pPr>
                      <a:r>
                        <a:rPr lang="es-MX" sz="700" kern="1200" dirty="0" smtClean="0">
                          <a:solidFill>
                            <a:schemeClr val="dk1"/>
                          </a:solidFill>
                          <a:effectLst/>
                          <a:latin typeface="Times New Roman" panose="02020603050405020304" pitchFamily="18" charset="0"/>
                          <a:ea typeface="+mn-ea"/>
                          <a:cs typeface="Times New Roman" panose="02020603050405020304" pitchFamily="18" charset="0"/>
                        </a:rPr>
                        <a:t>Fuente: </a:t>
                      </a:r>
                      <a:r>
                        <a:rPr lang="es-MX" sz="700" kern="1200" dirty="0" err="1" smtClean="0">
                          <a:solidFill>
                            <a:schemeClr val="dk1"/>
                          </a:solidFill>
                          <a:effectLst/>
                          <a:latin typeface="Times New Roman" panose="02020603050405020304" pitchFamily="18" charset="0"/>
                          <a:ea typeface="+mn-ea"/>
                          <a:cs typeface="Times New Roman" panose="02020603050405020304" pitchFamily="18" charset="0"/>
                        </a:rPr>
                        <a:t>Landis</a:t>
                      </a:r>
                      <a:r>
                        <a:rPr lang="es-MX" sz="700" kern="1200" dirty="0" smtClean="0">
                          <a:solidFill>
                            <a:schemeClr val="dk1"/>
                          </a:solidFill>
                          <a:effectLst/>
                          <a:latin typeface="Times New Roman" panose="02020603050405020304" pitchFamily="18" charset="0"/>
                          <a:ea typeface="+mn-ea"/>
                          <a:cs typeface="Times New Roman" panose="02020603050405020304" pitchFamily="18" charset="0"/>
                        </a:rPr>
                        <a:t> y Koch (1977).</a:t>
                      </a:r>
                      <a:endParaRPr lang="en-US" sz="70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6168116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3200" dirty="0" smtClean="0">
                <a:latin typeface="Times New Roman" panose="02020603050405020304" pitchFamily="18" charset="0"/>
                <a:cs typeface="Times New Roman" panose="02020603050405020304" pitchFamily="18" charset="0"/>
              </a:rPr>
              <a:t>Reactivos estadísticamente significativos</a:t>
            </a:r>
            <a:endParaRPr lang="en-US" sz="3200" dirty="0">
              <a:latin typeface="Times New Roman" panose="02020603050405020304" pitchFamily="18" charset="0"/>
              <a:cs typeface="Times New Roman" panose="02020603050405020304" pitchFamily="18" charset="0"/>
            </a:endParaRP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28800" y="1642789"/>
            <a:ext cx="5878319" cy="47580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979973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25272" y="265906"/>
            <a:ext cx="7924800" cy="639762"/>
          </a:xfrm>
        </p:spPr>
        <p:txBody>
          <a:bodyPr>
            <a:noAutofit/>
          </a:bodyPr>
          <a:lstStyle/>
          <a:p>
            <a:r>
              <a:rPr lang="es-MX" sz="2800" b="1" dirty="0" smtClean="0">
                <a:latin typeface="Times New Roman" panose="02020603050405020304" pitchFamily="18" charset="0"/>
                <a:cs typeface="Times New Roman" panose="02020603050405020304" pitchFamily="18" charset="0"/>
              </a:rPr>
              <a:t>Conclusiones</a:t>
            </a:r>
            <a:endParaRPr lang="en-US" sz="2800" b="1" dirty="0">
              <a:latin typeface="Times New Roman" panose="02020603050405020304" pitchFamily="18" charset="0"/>
              <a:cs typeface="Times New Roman" panose="02020603050405020304" pitchFamily="18" charset="0"/>
            </a:endParaRPr>
          </a:p>
        </p:txBody>
      </p:sp>
      <p:sp>
        <p:nvSpPr>
          <p:cNvPr id="7" name="6 CuadroTexto"/>
          <p:cNvSpPr txBox="1"/>
          <p:nvPr/>
        </p:nvSpPr>
        <p:spPr>
          <a:xfrm>
            <a:off x="762000" y="1295400"/>
            <a:ext cx="7315200" cy="6255559"/>
          </a:xfrm>
          <a:prstGeom prst="rect">
            <a:avLst/>
          </a:prstGeom>
          <a:noFill/>
        </p:spPr>
        <p:txBody>
          <a:bodyPr wrap="square" rtlCol="0">
            <a:spAutoFit/>
          </a:bodyPr>
          <a:lstStyle/>
          <a:p>
            <a:pPr algn="just">
              <a:lnSpc>
                <a:spcPct val="150000"/>
              </a:lnSpc>
            </a:pPr>
            <a:endParaRPr lang="es-MX" sz="1700" dirty="0" smtClean="0">
              <a:latin typeface="Times New Roman" panose="02020603050405020304" pitchFamily="18" charset="0"/>
              <a:cs typeface="Times New Roman" panose="02020603050405020304" pitchFamily="18" charset="0"/>
            </a:endParaRPr>
          </a:p>
          <a:p>
            <a:pPr algn="just">
              <a:lnSpc>
                <a:spcPct val="150000"/>
              </a:lnSpc>
            </a:pPr>
            <a:r>
              <a:rPr lang="es-MX" sz="1600" dirty="0">
                <a:latin typeface="Times New Roman" panose="02020603050405020304" pitchFamily="18" charset="0"/>
                <a:cs typeface="Times New Roman" panose="02020603050405020304" pitchFamily="18" charset="0"/>
              </a:rPr>
              <a:t>Cuatro de cada cinco franquicias tienen perfil de microempresa y una de cada cinco son empresas pequeñas, el sector dominante es el de alimentos con un setenta por ciento, la forma de entrada más utilizada por las franquicias es a través de franquicia directa, ya que tres de cada cuatro la eligen, la estrategia genérica preferida por el sesenta por ciento de las franquicias es la diferenciación, el principal problema que afrontan las franquicias al incursionar nuevos mercados es de índole socio-cultural.  </a:t>
            </a:r>
            <a:endParaRPr lang="en-US" sz="1600" dirty="0">
              <a:latin typeface="Times New Roman" panose="02020603050405020304" pitchFamily="18" charset="0"/>
              <a:cs typeface="Times New Roman" panose="02020603050405020304" pitchFamily="18" charset="0"/>
            </a:endParaRPr>
          </a:p>
          <a:p>
            <a:pPr algn="just">
              <a:lnSpc>
                <a:spcPct val="150000"/>
              </a:lnSpc>
            </a:pPr>
            <a:endParaRPr lang="es-MX" sz="1600" dirty="0" smtClean="0">
              <a:latin typeface="Times New Roman" panose="02020603050405020304" pitchFamily="18" charset="0"/>
              <a:cs typeface="Times New Roman" panose="02020603050405020304" pitchFamily="18" charset="0"/>
            </a:endParaRPr>
          </a:p>
          <a:p>
            <a:pPr algn="just">
              <a:lnSpc>
                <a:spcPct val="150000"/>
              </a:lnSpc>
            </a:pPr>
            <a:r>
              <a:rPr lang="es-MX" sz="1600" dirty="0" smtClean="0">
                <a:latin typeface="Times New Roman" panose="02020603050405020304" pitchFamily="18" charset="0"/>
                <a:cs typeface="Times New Roman" panose="02020603050405020304" pitchFamily="18" charset="0"/>
              </a:rPr>
              <a:t>La </a:t>
            </a:r>
            <a:r>
              <a:rPr lang="es-MX" sz="1600" dirty="0" smtClean="0">
                <a:latin typeface="Times New Roman" panose="02020603050405020304" pitchFamily="18" charset="0"/>
                <a:cs typeface="Times New Roman" panose="02020603050405020304" pitchFamily="18" charset="0"/>
              </a:rPr>
              <a:t>internacionalización de las franquicias mexicanas efectivamente se explica por; </a:t>
            </a:r>
            <a:r>
              <a:rPr lang="es-MX" sz="1600" i="1" dirty="0" smtClean="0">
                <a:latin typeface="Times New Roman" panose="02020603050405020304" pitchFamily="18" charset="0"/>
                <a:cs typeface="Times New Roman" panose="02020603050405020304" pitchFamily="18" charset="0"/>
              </a:rPr>
              <a:t>El desempeño de la firma, el entorno político, el entorno económico y el entorno sociocultural </a:t>
            </a:r>
            <a:r>
              <a:rPr lang="es-MX" sz="1600" dirty="0" smtClean="0">
                <a:latin typeface="Times New Roman" panose="02020603050405020304" pitchFamily="18" charset="0"/>
                <a:cs typeface="Times New Roman" panose="02020603050405020304" pitchFamily="18" charset="0"/>
              </a:rPr>
              <a:t>tal como la teoría lo establece</a:t>
            </a:r>
            <a:r>
              <a:rPr lang="es-MX" sz="1600" i="1" dirty="0" smtClean="0">
                <a:latin typeface="Times New Roman" panose="02020603050405020304" pitchFamily="18" charset="0"/>
                <a:cs typeface="Times New Roman" panose="02020603050405020304" pitchFamily="18" charset="0"/>
              </a:rPr>
              <a:t>. </a:t>
            </a:r>
            <a:r>
              <a:rPr lang="es-MX" sz="1600" dirty="0" smtClean="0">
                <a:latin typeface="Times New Roman" panose="02020603050405020304" pitchFamily="18" charset="0"/>
                <a:cs typeface="Times New Roman" panose="02020603050405020304" pitchFamily="18" charset="0"/>
              </a:rPr>
              <a:t>La </a:t>
            </a:r>
            <a:r>
              <a:rPr lang="es-MX" sz="1600" i="1" dirty="0" smtClean="0">
                <a:latin typeface="Times New Roman" panose="02020603050405020304" pitchFamily="18" charset="0"/>
                <a:cs typeface="Times New Roman" panose="02020603050405020304" pitchFamily="18" charset="0"/>
              </a:rPr>
              <a:t>tecnología</a:t>
            </a:r>
            <a:r>
              <a:rPr lang="es-MX" sz="1600" dirty="0" smtClean="0">
                <a:latin typeface="Times New Roman" panose="02020603050405020304" pitchFamily="18" charset="0"/>
                <a:cs typeface="Times New Roman" panose="02020603050405020304" pitchFamily="18" charset="0"/>
              </a:rPr>
              <a:t> es una variable que teóricamente incide en la internacionalización de las firmas, sin embargo, en esta investigación, los resultados empíricos no son concluyentes</a:t>
            </a:r>
            <a:r>
              <a:rPr lang="es-MX" sz="1600" dirty="0" smtClean="0">
                <a:latin typeface="Times New Roman" panose="02020603050405020304" pitchFamily="18" charset="0"/>
                <a:cs typeface="Times New Roman" panose="02020603050405020304" pitchFamily="18" charset="0"/>
              </a:rPr>
              <a:t>.</a:t>
            </a:r>
          </a:p>
          <a:p>
            <a:pPr algn="just">
              <a:lnSpc>
                <a:spcPct val="150000"/>
              </a:lnSpc>
            </a:pPr>
            <a:endParaRPr lang="es-MX" sz="1700" dirty="0" smtClean="0">
              <a:latin typeface="Times New Roman" panose="02020603050405020304" pitchFamily="18" charset="0"/>
              <a:cs typeface="Times New Roman" panose="02020603050405020304" pitchFamily="18" charset="0"/>
            </a:endParaRPr>
          </a:p>
          <a:p>
            <a:pPr algn="just">
              <a:lnSpc>
                <a:spcPct val="150000"/>
              </a:lnSpc>
            </a:pPr>
            <a:endParaRPr lang="es-MX" sz="1700" dirty="0" smtClean="0">
              <a:latin typeface="Times New Roman" panose="02020603050405020304" pitchFamily="18" charset="0"/>
              <a:cs typeface="Times New Roman" panose="02020603050405020304" pitchFamily="18" charset="0"/>
            </a:endParaRPr>
          </a:p>
          <a:p>
            <a:pPr algn="just">
              <a:lnSpc>
                <a:spcPct val="150000"/>
              </a:lnSpc>
            </a:pPr>
            <a:endParaRPr lang="es-MX"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1450244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8229600" cy="487362"/>
          </a:xfrm>
        </p:spPr>
        <p:txBody>
          <a:bodyPr>
            <a:noAutofit/>
          </a:bodyPr>
          <a:lstStyle/>
          <a:p>
            <a:r>
              <a:rPr lang="es-MX" sz="2400" b="1" dirty="0" smtClean="0">
                <a:latin typeface="Times New Roman" panose="02020603050405020304" pitchFamily="18" charset="0"/>
                <a:cs typeface="Times New Roman" panose="02020603050405020304" pitchFamily="18" charset="0"/>
              </a:rPr>
              <a:t>Conclusiones</a:t>
            </a:r>
            <a:endParaRPr lang="en-US" sz="2200" dirty="0"/>
          </a:p>
        </p:txBody>
      </p:sp>
      <p:sp>
        <p:nvSpPr>
          <p:cNvPr id="3" name="2 Marcador de contenido"/>
          <p:cNvSpPr>
            <a:spLocks noGrp="1"/>
          </p:cNvSpPr>
          <p:nvPr>
            <p:ph idx="1"/>
          </p:nvPr>
        </p:nvSpPr>
        <p:spPr>
          <a:xfrm>
            <a:off x="457200" y="838200"/>
            <a:ext cx="8229600" cy="5715000"/>
          </a:xfrm>
        </p:spPr>
        <p:txBody>
          <a:bodyPr>
            <a:normAutofit/>
          </a:bodyPr>
          <a:lstStyle/>
          <a:p>
            <a:pPr marL="0" indent="0" algn="just">
              <a:lnSpc>
                <a:spcPct val="150000"/>
              </a:lnSpc>
              <a:buNone/>
            </a:pPr>
            <a:r>
              <a:rPr lang="es-MX" sz="1800" b="1" i="1" dirty="0">
                <a:latin typeface="Times New Roman" panose="02020603050405020304" pitchFamily="18" charset="0"/>
                <a:cs typeface="Times New Roman" panose="02020603050405020304" pitchFamily="18" charset="0"/>
              </a:rPr>
              <a:t>Desempeño de la </a:t>
            </a:r>
            <a:r>
              <a:rPr lang="es-MX" sz="1800" b="1" i="1" dirty="0" smtClean="0">
                <a:latin typeface="Times New Roman" panose="02020603050405020304" pitchFamily="18" charset="0"/>
                <a:cs typeface="Times New Roman" panose="02020603050405020304" pitchFamily="18" charset="0"/>
              </a:rPr>
              <a:t>Firma</a:t>
            </a:r>
          </a:p>
          <a:p>
            <a:pPr marL="0" indent="0" algn="just">
              <a:lnSpc>
                <a:spcPct val="150000"/>
              </a:lnSpc>
              <a:buNone/>
            </a:pPr>
            <a:endParaRPr lang="es-MX" sz="1800" dirty="0" smtClean="0">
              <a:latin typeface="Times New Roman" panose="02020603050405020304" pitchFamily="18" charset="0"/>
              <a:cs typeface="Times New Roman" panose="02020603050405020304" pitchFamily="18" charset="0"/>
            </a:endParaRPr>
          </a:p>
          <a:p>
            <a:pPr marL="0" indent="0" algn="just">
              <a:lnSpc>
                <a:spcPct val="150000"/>
              </a:lnSpc>
              <a:buNone/>
            </a:pPr>
            <a:r>
              <a:rPr lang="es-MX" sz="1800" dirty="0" smtClean="0">
                <a:latin typeface="Times New Roman" panose="02020603050405020304" pitchFamily="18" charset="0"/>
                <a:cs typeface="Times New Roman" panose="02020603050405020304" pitchFamily="18" charset="0"/>
              </a:rPr>
              <a:t>El desempeño de la firma está asociado a la internacionalización de las franquicias mexicanas. Existe una asociación positiva entre la posesión de recursos difíciles de imitar y la internacionalización, mientras que los costos están asociados </a:t>
            </a:r>
            <a:r>
              <a:rPr lang="es-MX" sz="1800" smtClean="0">
                <a:latin typeface="Times New Roman" panose="02020603050405020304" pitchFamily="18" charset="0"/>
                <a:cs typeface="Times New Roman" panose="02020603050405020304" pitchFamily="18" charset="0"/>
              </a:rPr>
              <a:t>negativamente.</a:t>
            </a:r>
            <a:endParaRPr lang="en-US" dirty="0"/>
          </a:p>
        </p:txBody>
      </p:sp>
    </p:spTree>
    <p:extLst>
      <p:ext uri="{BB962C8B-B14F-4D97-AF65-F5344CB8AC3E}">
        <p14:creationId xmlns:p14="http://schemas.microsoft.com/office/powerpoint/2010/main" val="12634821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9762"/>
          </a:xfrm>
        </p:spPr>
        <p:txBody>
          <a:bodyPr>
            <a:normAutofit/>
          </a:bodyPr>
          <a:lstStyle/>
          <a:p>
            <a:r>
              <a:rPr lang="es-MX" sz="2800" b="1" dirty="0" smtClean="0">
                <a:latin typeface="Times New Roman" panose="02020603050405020304" pitchFamily="18" charset="0"/>
                <a:cs typeface="Times New Roman" panose="02020603050405020304" pitchFamily="18" charset="0"/>
              </a:rPr>
              <a:t>Conclusiones</a:t>
            </a:r>
            <a:endParaRPr lang="en-US" sz="2800" dirty="0"/>
          </a:p>
        </p:txBody>
      </p:sp>
      <p:sp>
        <p:nvSpPr>
          <p:cNvPr id="3" name="2 Marcador de contenido"/>
          <p:cNvSpPr>
            <a:spLocks noGrp="1"/>
          </p:cNvSpPr>
          <p:nvPr>
            <p:ph idx="1"/>
          </p:nvPr>
        </p:nvSpPr>
        <p:spPr>
          <a:xfrm>
            <a:off x="457200" y="1295400"/>
            <a:ext cx="8229600" cy="4830763"/>
          </a:xfrm>
        </p:spPr>
        <p:txBody>
          <a:bodyPr>
            <a:normAutofit fontScale="92500" lnSpcReduction="20000"/>
          </a:bodyPr>
          <a:lstStyle/>
          <a:p>
            <a:pPr marL="0" indent="0" algn="just">
              <a:lnSpc>
                <a:spcPct val="150000"/>
              </a:lnSpc>
              <a:buNone/>
            </a:pPr>
            <a:r>
              <a:rPr lang="es-MX" sz="2600" b="1" i="1" dirty="0" smtClean="0">
                <a:latin typeface="Times New Roman" panose="02020603050405020304" pitchFamily="18" charset="0"/>
                <a:cs typeface="Times New Roman" panose="02020603050405020304" pitchFamily="18" charset="0"/>
              </a:rPr>
              <a:t>Entorno económico</a:t>
            </a:r>
          </a:p>
          <a:p>
            <a:pPr marL="0" indent="0" algn="just">
              <a:lnSpc>
                <a:spcPct val="150000"/>
              </a:lnSpc>
              <a:buNone/>
            </a:pPr>
            <a:endParaRPr lang="es-MX" sz="2600" b="1" i="1" dirty="0" smtClean="0">
              <a:latin typeface="Times New Roman" panose="02020603050405020304" pitchFamily="18" charset="0"/>
              <a:cs typeface="Times New Roman" panose="02020603050405020304" pitchFamily="18" charset="0"/>
            </a:endParaRPr>
          </a:p>
          <a:p>
            <a:pPr marL="0" indent="0" algn="just">
              <a:lnSpc>
                <a:spcPct val="170000"/>
              </a:lnSpc>
              <a:buNone/>
            </a:pPr>
            <a:r>
              <a:rPr lang="es-MX" sz="2300" dirty="0" smtClean="0">
                <a:latin typeface="Times New Roman" panose="02020603050405020304" pitchFamily="18" charset="0"/>
                <a:cs typeface="Times New Roman" panose="02020603050405020304" pitchFamily="18" charset="0"/>
              </a:rPr>
              <a:t>Con </a:t>
            </a:r>
            <a:r>
              <a:rPr lang="es-MX" sz="2300" dirty="0">
                <a:latin typeface="Times New Roman" panose="02020603050405020304" pitchFamily="18" charset="0"/>
                <a:cs typeface="Times New Roman" panose="02020603050405020304" pitchFamily="18" charset="0"/>
              </a:rPr>
              <a:t>respecto a la variable </a:t>
            </a:r>
            <a:r>
              <a:rPr lang="es-MX" sz="2300" i="1" dirty="0">
                <a:latin typeface="Times New Roman" panose="02020603050405020304" pitchFamily="18" charset="0"/>
                <a:cs typeface="Times New Roman" panose="02020603050405020304" pitchFamily="18" charset="0"/>
              </a:rPr>
              <a:t>entorno económico</a:t>
            </a:r>
            <a:r>
              <a:rPr lang="es-MX" sz="2300" dirty="0">
                <a:latin typeface="Times New Roman" panose="02020603050405020304" pitchFamily="18" charset="0"/>
                <a:cs typeface="Times New Roman" panose="02020603050405020304" pitchFamily="18" charset="0"/>
              </a:rPr>
              <a:t> se concluye que es uno de los determinantes de la internacionalización de las franquicias mexicanas, la demanda potencial (población), la incertidumbre económica, las recesiones, son aspectos importantes </a:t>
            </a:r>
            <a:r>
              <a:rPr lang="es-MX" sz="2300" dirty="0" smtClean="0">
                <a:latin typeface="Times New Roman" panose="02020603050405020304" pitchFamily="18" charset="0"/>
                <a:cs typeface="Times New Roman" panose="02020603050405020304" pitchFamily="18" charset="0"/>
              </a:rPr>
              <a:t>que </a:t>
            </a:r>
            <a:r>
              <a:rPr lang="es-MX" sz="2300" dirty="0">
                <a:latin typeface="Times New Roman" panose="02020603050405020304" pitchFamily="18" charset="0"/>
                <a:cs typeface="Times New Roman" panose="02020603050405020304" pitchFamily="18" charset="0"/>
              </a:rPr>
              <a:t>consideran las empresas al analizar la entrada a nuevos mercados. Los resultados empíricos de esta investigación indican que los acuerdos comerciales están asociados a la internacionalización de las franquicias mexicanas. </a:t>
            </a:r>
            <a:endParaRPr lang="en-US" sz="2300" dirty="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2722707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52400"/>
            <a:ext cx="8229600" cy="639762"/>
          </a:xfrm>
        </p:spPr>
        <p:txBody>
          <a:bodyPr>
            <a:normAutofit/>
          </a:bodyPr>
          <a:lstStyle/>
          <a:p>
            <a:r>
              <a:rPr lang="es-MX" sz="2800" b="1" dirty="0">
                <a:latin typeface="Times New Roman" panose="02020603050405020304" pitchFamily="18" charset="0"/>
                <a:cs typeface="Times New Roman" panose="02020603050405020304" pitchFamily="18" charset="0"/>
              </a:rPr>
              <a:t>Conclusiones y Recomendaciones</a:t>
            </a:r>
            <a:endParaRPr lang="en-US" sz="2800" b="1" dirty="0"/>
          </a:p>
        </p:txBody>
      </p:sp>
      <p:sp>
        <p:nvSpPr>
          <p:cNvPr id="3" name="2 Marcador de contenido"/>
          <p:cNvSpPr>
            <a:spLocks noGrp="1"/>
          </p:cNvSpPr>
          <p:nvPr>
            <p:ph idx="1"/>
          </p:nvPr>
        </p:nvSpPr>
        <p:spPr>
          <a:xfrm>
            <a:off x="457200" y="914400"/>
            <a:ext cx="8229600" cy="5257800"/>
          </a:xfrm>
        </p:spPr>
        <p:txBody>
          <a:bodyPr>
            <a:normAutofit fontScale="77500" lnSpcReduction="20000"/>
          </a:bodyPr>
          <a:lstStyle/>
          <a:p>
            <a:pPr marL="0" indent="0" algn="just">
              <a:lnSpc>
                <a:spcPct val="150000"/>
              </a:lnSpc>
              <a:buNone/>
            </a:pPr>
            <a:r>
              <a:rPr lang="es-MX" b="1" i="1" dirty="0" smtClean="0">
                <a:latin typeface="Times New Roman" panose="02020603050405020304" pitchFamily="18" charset="0"/>
                <a:cs typeface="Times New Roman" panose="02020603050405020304" pitchFamily="18" charset="0"/>
              </a:rPr>
              <a:t>Tecnología</a:t>
            </a:r>
            <a:endParaRPr lang="es-MX" b="1" i="1" dirty="0">
              <a:latin typeface="Times New Roman" panose="02020603050405020304" pitchFamily="18" charset="0"/>
              <a:cs typeface="Times New Roman" panose="02020603050405020304" pitchFamily="18" charset="0"/>
            </a:endParaRPr>
          </a:p>
          <a:p>
            <a:pPr marL="0" indent="0" algn="just">
              <a:lnSpc>
                <a:spcPct val="170000"/>
              </a:lnSpc>
              <a:buNone/>
            </a:pPr>
            <a:r>
              <a:rPr lang="es-MX" sz="2800" dirty="0">
                <a:latin typeface="Times New Roman" panose="02020603050405020304" pitchFamily="18" charset="0"/>
                <a:cs typeface="Times New Roman" panose="02020603050405020304" pitchFamily="18" charset="0"/>
              </a:rPr>
              <a:t>Con base en un análisis general, la variable </a:t>
            </a:r>
            <a:r>
              <a:rPr lang="es-MX" sz="2800" i="1" dirty="0">
                <a:latin typeface="Times New Roman" panose="02020603050405020304" pitchFamily="18" charset="0"/>
                <a:cs typeface="Times New Roman" panose="02020603050405020304" pitchFamily="18" charset="0"/>
              </a:rPr>
              <a:t>tecnología</a:t>
            </a:r>
            <a:r>
              <a:rPr lang="es-MX" sz="2800" dirty="0">
                <a:latin typeface="Times New Roman" panose="02020603050405020304" pitchFamily="18" charset="0"/>
                <a:cs typeface="Times New Roman" panose="02020603050405020304" pitchFamily="18" charset="0"/>
              </a:rPr>
              <a:t> si es un factor importante en la internacionalización </a:t>
            </a:r>
            <a:r>
              <a:rPr lang="es-MX" sz="2800" dirty="0" smtClean="0">
                <a:latin typeface="Times New Roman" panose="02020603050405020304" pitchFamily="18" charset="0"/>
                <a:cs typeface="Times New Roman" panose="02020603050405020304" pitchFamily="18" charset="0"/>
              </a:rPr>
              <a:t>empresarial, </a:t>
            </a:r>
            <a:r>
              <a:rPr lang="es-MX" sz="2800" dirty="0">
                <a:latin typeface="Times New Roman" panose="02020603050405020304" pitchFamily="18" charset="0"/>
                <a:cs typeface="Times New Roman" panose="02020603050405020304" pitchFamily="18" charset="0"/>
              </a:rPr>
              <a:t>lo que sugiere que la tecnología es una condición necesaria pero no suficiente</a:t>
            </a:r>
            <a:r>
              <a:rPr lang="es-MX" sz="2800" dirty="0" smtClean="0">
                <a:latin typeface="Times New Roman" panose="02020603050405020304" pitchFamily="18" charset="0"/>
                <a:cs typeface="Times New Roman" panose="02020603050405020304" pitchFamily="18" charset="0"/>
              </a:rPr>
              <a:t>. </a:t>
            </a:r>
            <a:r>
              <a:rPr lang="es-MX" sz="2800" dirty="0">
                <a:latin typeface="Times New Roman" panose="02020603050405020304" pitchFamily="18" charset="0"/>
                <a:cs typeface="Times New Roman" panose="02020603050405020304" pitchFamily="18" charset="0"/>
              </a:rPr>
              <a:t>La </a:t>
            </a:r>
            <a:r>
              <a:rPr lang="es-MX" sz="2800" i="1" dirty="0">
                <a:latin typeface="Times New Roman" panose="02020603050405020304" pitchFamily="18" charset="0"/>
                <a:cs typeface="Times New Roman" panose="02020603050405020304" pitchFamily="18" charset="0"/>
              </a:rPr>
              <a:t>tecnología</a:t>
            </a:r>
            <a:r>
              <a:rPr lang="es-MX" sz="2800" dirty="0">
                <a:latin typeface="Times New Roman" panose="02020603050405020304" pitchFamily="18" charset="0"/>
                <a:cs typeface="Times New Roman" panose="02020603050405020304" pitchFamily="18" charset="0"/>
              </a:rPr>
              <a:t> es una variable que teóricamente incide en la internacionalización de las firmas, sin embargo, en esta investigación, los resultados empíricos no son concluyentes con respecto a esta variable. </a:t>
            </a:r>
            <a:r>
              <a:rPr lang="es-MX" sz="2800" dirty="0" smtClean="0">
                <a:latin typeface="Times New Roman" panose="02020603050405020304" pitchFamily="18" charset="0"/>
                <a:cs typeface="Times New Roman" panose="02020603050405020304" pitchFamily="18" charset="0"/>
              </a:rPr>
              <a:t>Por otro lado, las franquicias mexicanas estudiadas no son intensivas en tecnología, ya que la mayoría de ellas pertenecen al sector de alimentos</a:t>
            </a:r>
            <a:endParaRPr lang="en-US" sz="2800" dirty="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9563035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9762"/>
          </a:xfrm>
        </p:spPr>
        <p:txBody>
          <a:bodyPr>
            <a:normAutofit/>
          </a:bodyPr>
          <a:lstStyle/>
          <a:p>
            <a:r>
              <a:rPr lang="es-MX" sz="2800" b="1" dirty="0" smtClean="0">
                <a:latin typeface="Times New Roman" panose="02020603050405020304" pitchFamily="18" charset="0"/>
                <a:cs typeface="Times New Roman" panose="02020603050405020304" pitchFamily="18" charset="0"/>
              </a:rPr>
              <a:t>Conclusiones</a:t>
            </a:r>
            <a:endParaRPr lang="en-US" sz="2800" b="1" dirty="0"/>
          </a:p>
        </p:txBody>
      </p:sp>
      <p:sp>
        <p:nvSpPr>
          <p:cNvPr id="3" name="2 Marcador de contenido"/>
          <p:cNvSpPr>
            <a:spLocks noGrp="1"/>
          </p:cNvSpPr>
          <p:nvPr>
            <p:ph idx="1"/>
          </p:nvPr>
        </p:nvSpPr>
        <p:spPr>
          <a:xfrm>
            <a:off x="457200" y="1143000"/>
            <a:ext cx="8229600" cy="5181600"/>
          </a:xfrm>
        </p:spPr>
        <p:txBody>
          <a:bodyPr>
            <a:normAutofit/>
          </a:bodyPr>
          <a:lstStyle/>
          <a:p>
            <a:pPr marL="0" indent="0" algn="just">
              <a:lnSpc>
                <a:spcPct val="150000"/>
              </a:lnSpc>
              <a:buNone/>
            </a:pPr>
            <a:r>
              <a:rPr lang="es-MX" b="1" i="1" dirty="0">
                <a:latin typeface="Times New Roman" panose="02020603050405020304" pitchFamily="18" charset="0"/>
                <a:cs typeface="Times New Roman" panose="02020603050405020304" pitchFamily="18" charset="0"/>
              </a:rPr>
              <a:t>Entorno </a:t>
            </a:r>
            <a:r>
              <a:rPr lang="es-MX" b="1" i="1" dirty="0" smtClean="0">
                <a:latin typeface="Times New Roman" panose="02020603050405020304" pitchFamily="18" charset="0"/>
                <a:cs typeface="Times New Roman" panose="02020603050405020304" pitchFamily="18" charset="0"/>
              </a:rPr>
              <a:t>Político/legal</a:t>
            </a:r>
            <a:endParaRPr lang="es-MX" b="1" i="1" dirty="0">
              <a:latin typeface="Times New Roman" panose="02020603050405020304" pitchFamily="18" charset="0"/>
              <a:cs typeface="Times New Roman" panose="02020603050405020304" pitchFamily="18" charset="0"/>
            </a:endParaRPr>
          </a:p>
          <a:p>
            <a:pPr marL="0" indent="0" algn="just">
              <a:lnSpc>
                <a:spcPct val="150000"/>
              </a:lnSpc>
              <a:buNone/>
            </a:pPr>
            <a:r>
              <a:rPr lang="es-MX" sz="2200" dirty="0">
                <a:latin typeface="Times New Roman" panose="02020603050405020304" pitchFamily="18" charset="0"/>
                <a:cs typeface="Times New Roman" panose="02020603050405020304" pitchFamily="18" charset="0"/>
              </a:rPr>
              <a:t>El </a:t>
            </a:r>
            <a:r>
              <a:rPr lang="es-MX" sz="2200" i="1" dirty="0">
                <a:latin typeface="Times New Roman" panose="02020603050405020304" pitchFamily="18" charset="0"/>
                <a:cs typeface="Times New Roman" panose="02020603050405020304" pitchFamily="18" charset="0"/>
              </a:rPr>
              <a:t>entorno político</a:t>
            </a:r>
            <a:r>
              <a:rPr lang="es-MX" sz="2200" dirty="0">
                <a:latin typeface="Times New Roman" panose="02020603050405020304" pitchFamily="18" charset="0"/>
                <a:cs typeface="Times New Roman" panose="02020603050405020304" pitchFamily="18" charset="0"/>
              </a:rPr>
              <a:t> </a:t>
            </a:r>
            <a:r>
              <a:rPr lang="es-MX" sz="2200" dirty="0" smtClean="0">
                <a:latin typeface="Times New Roman" panose="02020603050405020304" pitchFamily="18" charset="0"/>
                <a:cs typeface="Times New Roman" panose="02020603050405020304" pitchFamily="18" charset="0"/>
              </a:rPr>
              <a:t>es un determinante de la internacionalización de las franquicias mexicanas.</a:t>
            </a:r>
            <a:endParaRPr lang="en-US" sz="2200" dirty="0">
              <a:latin typeface="Times New Roman" panose="02020603050405020304" pitchFamily="18" charset="0"/>
              <a:cs typeface="Times New Roman" panose="02020603050405020304" pitchFamily="18" charset="0"/>
            </a:endParaRPr>
          </a:p>
          <a:p>
            <a:pPr marL="0" indent="0" algn="just">
              <a:lnSpc>
                <a:spcPct val="150000"/>
              </a:lnSpc>
              <a:buNone/>
            </a:pPr>
            <a:r>
              <a:rPr lang="es-MX" sz="2200" dirty="0" smtClean="0">
                <a:latin typeface="Times New Roman" panose="02020603050405020304" pitchFamily="18" charset="0"/>
                <a:cs typeface="Times New Roman" panose="02020603050405020304" pitchFamily="18" charset="0"/>
              </a:rPr>
              <a:t>Es fundamental que las empresas conozcan la legislación del país anfitrión </a:t>
            </a:r>
            <a:r>
              <a:rPr lang="es-MX" sz="2200" dirty="0">
                <a:latin typeface="Times New Roman" panose="02020603050405020304" pitchFamily="18" charset="0"/>
                <a:cs typeface="Times New Roman" panose="02020603050405020304" pitchFamily="18" charset="0"/>
              </a:rPr>
              <a:t>antes de incursionar </a:t>
            </a:r>
            <a:r>
              <a:rPr lang="es-MX" sz="2200" dirty="0" smtClean="0">
                <a:latin typeface="Times New Roman" panose="02020603050405020304" pitchFamily="18" charset="0"/>
                <a:cs typeface="Times New Roman" panose="02020603050405020304" pitchFamily="18" charset="0"/>
              </a:rPr>
              <a:t>en nuevos mercados.</a:t>
            </a:r>
          </a:p>
          <a:p>
            <a:pPr marL="0" indent="0" algn="just">
              <a:lnSpc>
                <a:spcPct val="150000"/>
              </a:lnSpc>
              <a:buNone/>
            </a:pPr>
            <a:r>
              <a:rPr lang="es-MX" sz="2200" dirty="0" smtClean="0">
                <a:latin typeface="Times New Roman" panose="02020603050405020304" pitchFamily="18" charset="0"/>
                <a:cs typeface="Times New Roman" panose="02020603050405020304" pitchFamily="18" charset="0"/>
              </a:rPr>
              <a:t>Los </a:t>
            </a:r>
            <a:r>
              <a:rPr lang="es-MX" sz="2200" dirty="0">
                <a:latin typeface="Times New Roman" panose="02020603050405020304" pitchFamily="18" charset="0"/>
                <a:cs typeface="Times New Roman" panose="02020603050405020304" pitchFamily="18" charset="0"/>
              </a:rPr>
              <a:t>resultados empíricos </a:t>
            </a:r>
            <a:r>
              <a:rPr lang="es-MX" sz="2200" dirty="0" smtClean="0">
                <a:latin typeface="Times New Roman" panose="02020603050405020304" pitchFamily="18" charset="0"/>
                <a:cs typeface="Times New Roman" panose="02020603050405020304" pitchFamily="18" charset="0"/>
              </a:rPr>
              <a:t>arrojaron </a:t>
            </a:r>
            <a:r>
              <a:rPr lang="es-MX" sz="2200" dirty="0">
                <a:latin typeface="Times New Roman" panose="02020603050405020304" pitchFamily="18" charset="0"/>
                <a:cs typeface="Times New Roman" panose="02020603050405020304" pitchFamily="18" charset="0"/>
              </a:rPr>
              <a:t>que el </a:t>
            </a:r>
            <a:r>
              <a:rPr lang="es-MX" sz="2200" dirty="0" smtClean="0">
                <a:latin typeface="Times New Roman" panose="02020603050405020304" pitchFamily="18" charset="0"/>
                <a:cs typeface="Times New Roman" panose="02020603050405020304" pitchFamily="18" charset="0"/>
              </a:rPr>
              <a:t>conocimiento de </a:t>
            </a:r>
            <a:r>
              <a:rPr lang="es-MX" sz="2200" dirty="0">
                <a:latin typeface="Times New Roman" panose="02020603050405020304" pitchFamily="18" charset="0"/>
                <a:cs typeface="Times New Roman" panose="02020603050405020304" pitchFamily="18" charset="0"/>
              </a:rPr>
              <a:t>la legislación extranjera está fuertemente asociado a la internacionalización de las franquicias mexicanas.</a:t>
            </a:r>
            <a:endParaRPr lang="en-US" sz="2200" dirty="0">
              <a:latin typeface="Times New Roman" panose="02020603050405020304" pitchFamily="18" charset="0"/>
              <a:cs typeface="Times New Roman" panose="02020603050405020304" pitchFamily="18" charset="0"/>
            </a:endParaRPr>
          </a:p>
          <a:p>
            <a:pPr marL="0" indent="0" algn="just">
              <a:lnSpc>
                <a:spcPct val="150000"/>
              </a:lnSpc>
              <a:buNone/>
            </a:pPr>
            <a:endParaRPr lang="en-US" sz="2200" dirty="0"/>
          </a:p>
        </p:txBody>
      </p:sp>
    </p:spTree>
    <p:extLst>
      <p:ext uri="{BB962C8B-B14F-4D97-AF65-F5344CB8AC3E}">
        <p14:creationId xmlns:p14="http://schemas.microsoft.com/office/powerpoint/2010/main" val="3016744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pPr algn="l"/>
            <a:r>
              <a:rPr lang="es-MX" dirty="0" smtClean="0">
                <a:latin typeface="Times New Roman" panose="02020603050405020304" pitchFamily="18" charset="0"/>
                <a:cs typeface="Times New Roman" panose="02020603050405020304" pitchFamily="18" charset="0"/>
              </a:rPr>
              <a:t>Método Científico</a:t>
            </a:r>
            <a:endParaRPr lang="en-US" dirty="0">
              <a:latin typeface="Times New Roman" panose="02020603050405020304" pitchFamily="18" charset="0"/>
              <a:cs typeface="Times New Roman" panose="02020603050405020304" pitchFamily="18" charset="0"/>
            </a:endParaRPr>
          </a:p>
        </p:txBody>
      </p:sp>
      <p:sp>
        <p:nvSpPr>
          <p:cNvPr id="4" name="Oval 3"/>
          <p:cNvSpPr/>
          <p:nvPr/>
        </p:nvSpPr>
        <p:spPr>
          <a:xfrm>
            <a:off x="0" y="1524000"/>
            <a:ext cx="3733800" cy="1676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Un Método es un procedimiento para tratar un conjunto de problemas Bunge (2004, p. 13)</a:t>
            </a:r>
            <a:endParaRPr lang="en-US" dirty="0"/>
          </a:p>
        </p:txBody>
      </p:sp>
      <p:sp>
        <p:nvSpPr>
          <p:cNvPr id="8" name="Oval 7"/>
          <p:cNvSpPr/>
          <p:nvPr/>
        </p:nvSpPr>
        <p:spPr>
          <a:xfrm>
            <a:off x="4114800" y="990600"/>
            <a:ext cx="4800600" cy="2590800"/>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s-MX" dirty="0" smtClean="0"/>
              <a:t>El método científico consta de dos aspectos generales; El racional y el empírico. A partir de un análisis de éstos dos aspectos se captan cinco etapas: </a:t>
            </a:r>
          </a:p>
          <a:p>
            <a:pPr algn="ctr"/>
            <a:r>
              <a:rPr lang="es-MX" dirty="0" smtClean="0"/>
              <a:t>Gutierrez-Sáens (2007, p. 127)</a:t>
            </a:r>
            <a:endParaRPr lang="en-US" dirty="0"/>
          </a:p>
        </p:txBody>
      </p:sp>
      <p:graphicFrame>
        <p:nvGraphicFramePr>
          <p:cNvPr id="9" name="Diagram 8"/>
          <p:cNvGraphicFramePr/>
          <p:nvPr>
            <p:extLst>
              <p:ext uri="{D42A27DB-BD31-4B8C-83A1-F6EECF244321}">
                <p14:modId xmlns:p14="http://schemas.microsoft.com/office/powerpoint/2010/main" val="2330265842"/>
              </p:ext>
            </p:extLst>
          </p:nvPr>
        </p:nvGraphicFramePr>
        <p:xfrm>
          <a:off x="381000" y="3886200"/>
          <a:ext cx="8763000" cy="2641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TextBox 9"/>
          <p:cNvSpPr txBox="1"/>
          <p:nvPr/>
        </p:nvSpPr>
        <p:spPr>
          <a:xfrm>
            <a:off x="0" y="6553200"/>
            <a:ext cx="3276600" cy="646331"/>
          </a:xfrm>
          <a:prstGeom prst="rect">
            <a:avLst/>
          </a:prstGeom>
          <a:noFill/>
        </p:spPr>
        <p:txBody>
          <a:bodyPr wrap="square" rtlCol="0">
            <a:spAutoFit/>
          </a:bodyPr>
          <a:lstStyle/>
          <a:p>
            <a:r>
              <a:rPr lang="es-MX" dirty="0" smtClean="0"/>
              <a:t>Fuente: Gutierrez-Sáens (2007)</a:t>
            </a:r>
            <a:endParaRPr lang="en-US" dirty="0" smtClean="0"/>
          </a:p>
          <a:p>
            <a:endParaRPr lang="en-US" dirty="0"/>
          </a:p>
        </p:txBody>
      </p:sp>
    </p:spTree>
    <p:extLst>
      <p:ext uri="{BB962C8B-B14F-4D97-AF65-F5344CB8AC3E}">
        <p14:creationId xmlns:p14="http://schemas.microsoft.com/office/powerpoint/2010/main" val="3241576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fade">
                                      <p:cBhvr>
                                        <p:cTn id="7" dur="2000"/>
                                        <p:tgtEl>
                                          <p:spTgt spid="4">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20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8">
                                            <p:bg/>
                                          </p:spTgt>
                                        </p:tgtEl>
                                        <p:attrNameLst>
                                          <p:attrName>style.visibility</p:attrName>
                                        </p:attrNameLst>
                                      </p:cBhvr>
                                      <p:to>
                                        <p:strVal val="visible"/>
                                      </p:to>
                                    </p:set>
                                    <p:animEffect transition="in" filter="fade">
                                      <p:cBhvr>
                                        <p:cTn id="15" dur="2000"/>
                                        <p:tgtEl>
                                          <p:spTgt spid="8">
                                            <p:bg/>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8">
                                            <p:txEl>
                                              <p:pRg st="0" end="0"/>
                                            </p:txEl>
                                          </p:spTgt>
                                        </p:tgtEl>
                                        <p:attrNameLst>
                                          <p:attrName>style.visibility</p:attrName>
                                        </p:attrNameLst>
                                      </p:cBhvr>
                                      <p:to>
                                        <p:strVal val="visible"/>
                                      </p:to>
                                    </p:set>
                                    <p:animEffect transition="in" filter="fade">
                                      <p:cBhvr>
                                        <p:cTn id="20" dur="2000"/>
                                        <p:tgtEl>
                                          <p:spTgt spid="8">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8">
                                            <p:txEl>
                                              <p:pRg st="1" end="1"/>
                                            </p:txEl>
                                          </p:spTgt>
                                        </p:tgtEl>
                                        <p:attrNameLst>
                                          <p:attrName>style.visibility</p:attrName>
                                        </p:attrNameLst>
                                      </p:cBhvr>
                                      <p:to>
                                        <p:strVal val="visible"/>
                                      </p:to>
                                    </p:set>
                                    <p:animEffect transition="in" filter="fade">
                                      <p:cBhvr>
                                        <p:cTn id="25" dur="2000"/>
                                        <p:tgtEl>
                                          <p:spTgt spid="8">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9">
                                            <p:graphicEl>
                                              <a:dgm id="{7E67E4E7-0E85-4BAC-96BE-63F668E2BB1D}"/>
                                            </p:graphicEl>
                                          </p:spTgt>
                                        </p:tgtEl>
                                        <p:attrNameLst>
                                          <p:attrName>style.visibility</p:attrName>
                                        </p:attrNameLst>
                                      </p:cBhvr>
                                      <p:to>
                                        <p:strVal val="visible"/>
                                      </p:to>
                                    </p:set>
                                    <p:animEffect transition="in" filter="fade">
                                      <p:cBhvr>
                                        <p:cTn id="30" dur="2000"/>
                                        <p:tgtEl>
                                          <p:spTgt spid="9">
                                            <p:graphicEl>
                                              <a:dgm id="{7E67E4E7-0E85-4BAC-96BE-63F668E2BB1D}"/>
                                            </p:graphic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9">
                                            <p:graphicEl>
                                              <a:dgm id="{5D346FCC-71A2-4D39-8E04-DF57C4623AD7}"/>
                                            </p:graphicEl>
                                          </p:spTgt>
                                        </p:tgtEl>
                                        <p:attrNameLst>
                                          <p:attrName>style.visibility</p:attrName>
                                        </p:attrNameLst>
                                      </p:cBhvr>
                                      <p:to>
                                        <p:strVal val="visible"/>
                                      </p:to>
                                    </p:set>
                                    <p:animEffect transition="in" filter="fade">
                                      <p:cBhvr>
                                        <p:cTn id="35" dur="2000"/>
                                        <p:tgtEl>
                                          <p:spTgt spid="9">
                                            <p:graphicEl>
                                              <a:dgm id="{5D346FCC-71A2-4D39-8E04-DF57C4623AD7}"/>
                                            </p:graphic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9">
                                            <p:graphicEl>
                                              <a:dgm id="{3838765C-6B59-4961-A9A0-711156085624}"/>
                                            </p:graphicEl>
                                          </p:spTgt>
                                        </p:tgtEl>
                                        <p:attrNameLst>
                                          <p:attrName>style.visibility</p:attrName>
                                        </p:attrNameLst>
                                      </p:cBhvr>
                                      <p:to>
                                        <p:strVal val="visible"/>
                                      </p:to>
                                    </p:set>
                                    <p:animEffect transition="in" filter="fade">
                                      <p:cBhvr>
                                        <p:cTn id="40" dur="2000"/>
                                        <p:tgtEl>
                                          <p:spTgt spid="9">
                                            <p:graphicEl>
                                              <a:dgm id="{3838765C-6B59-4961-A9A0-711156085624}"/>
                                            </p:graphic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9">
                                            <p:graphicEl>
                                              <a:dgm id="{D13E2151-3B20-4240-8EF7-146A82684C06}"/>
                                            </p:graphicEl>
                                          </p:spTgt>
                                        </p:tgtEl>
                                        <p:attrNameLst>
                                          <p:attrName>style.visibility</p:attrName>
                                        </p:attrNameLst>
                                      </p:cBhvr>
                                      <p:to>
                                        <p:strVal val="visible"/>
                                      </p:to>
                                    </p:set>
                                    <p:animEffect transition="in" filter="fade">
                                      <p:cBhvr>
                                        <p:cTn id="45" dur="2000"/>
                                        <p:tgtEl>
                                          <p:spTgt spid="9">
                                            <p:graphicEl>
                                              <a:dgm id="{D13E2151-3B20-4240-8EF7-146A82684C06}"/>
                                            </p:graphic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9">
                                            <p:graphicEl>
                                              <a:dgm id="{0DF65C88-D92A-4B98-9E5C-B57E1247D4B0}"/>
                                            </p:graphicEl>
                                          </p:spTgt>
                                        </p:tgtEl>
                                        <p:attrNameLst>
                                          <p:attrName>style.visibility</p:attrName>
                                        </p:attrNameLst>
                                      </p:cBhvr>
                                      <p:to>
                                        <p:strVal val="visible"/>
                                      </p:to>
                                    </p:set>
                                    <p:animEffect transition="in" filter="fade">
                                      <p:cBhvr>
                                        <p:cTn id="50" dur="2000"/>
                                        <p:tgtEl>
                                          <p:spTgt spid="9">
                                            <p:graphicEl>
                                              <a:dgm id="{0DF65C88-D92A-4B98-9E5C-B57E1247D4B0}"/>
                                            </p:graphicEl>
                                          </p:spTgt>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9">
                                            <p:graphicEl>
                                              <a:dgm id="{6A953CEC-F20B-4277-9FF0-6B9017C2FF47}"/>
                                            </p:graphicEl>
                                          </p:spTgt>
                                        </p:tgtEl>
                                        <p:attrNameLst>
                                          <p:attrName>style.visibility</p:attrName>
                                        </p:attrNameLst>
                                      </p:cBhvr>
                                      <p:to>
                                        <p:strVal val="visible"/>
                                      </p:to>
                                    </p:set>
                                    <p:animEffect transition="in" filter="fade">
                                      <p:cBhvr>
                                        <p:cTn id="55" dur="2000"/>
                                        <p:tgtEl>
                                          <p:spTgt spid="9">
                                            <p:graphicEl>
                                              <a:dgm id="{6A953CEC-F20B-4277-9FF0-6B9017C2FF47}"/>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animBg="1"/>
      <p:bldP spid="8" grpId="0" build="p" animBg="1"/>
      <p:bldGraphic spid="9" grpId="0">
        <p:bldSub>
          <a:bldDgm bld="one"/>
        </p:bldSub>
      </p:bldGraphic>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9762"/>
          </a:xfrm>
        </p:spPr>
        <p:txBody>
          <a:bodyPr>
            <a:normAutofit/>
          </a:bodyPr>
          <a:lstStyle/>
          <a:p>
            <a:r>
              <a:rPr lang="es-MX" sz="2800" b="1" dirty="0" smtClean="0">
                <a:latin typeface="Times New Roman" panose="02020603050405020304" pitchFamily="18" charset="0"/>
                <a:cs typeface="Times New Roman" panose="02020603050405020304" pitchFamily="18" charset="0"/>
              </a:rPr>
              <a:t>Conclusiones</a:t>
            </a:r>
            <a:endParaRPr lang="en-US" sz="2800" b="1" dirty="0"/>
          </a:p>
        </p:txBody>
      </p:sp>
      <p:sp>
        <p:nvSpPr>
          <p:cNvPr id="3" name="2 Marcador de contenido"/>
          <p:cNvSpPr>
            <a:spLocks noGrp="1"/>
          </p:cNvSpPr>
          <p:nvPr>
            <p:ph idx="1"/>
          </p:nvPr>
        </p:nvSpPr>
        <p:spPr>
          <a:xfrm>
            <a:off x="457200" y="1066800"/>
            <a:ext cx="8229600" cy="5257800"/>
          </a:xfrm>
        </p:spPr>
        <p:txBody>
          <a:bodyPr>
            <a:normAutofit/>
          </a:bodyPr>
          <a:lstStyle/>
          <a:p>
            <a:pPr marL="0" indent="0" algn="just">
              <a:lnSpc>
                <a:spcPct val="150000"/>
              </a:lnSpc>
              <a:buNone/>
            </a:pPr>
            <a:r>
              <a:rPr lang="es-MX" sz="2700" b="1" i="1" dirty="0">
                <a:latin typeface="Times New Roman" panose="02020603050405020304" pitchFamily="18" charset="0"/>
                <a:cs typeface="Times New Roman" panose="02020603050405020304" pitchFamily="18" charset="0"/>
              </a:rPr>
              <a:t>Entorno s</a:t>
            </a:r>
            <a:r>
              <a:rPr lang="es-MX" sz="2700" b="1" i="1" dirty="0" smtClean="0">
                <a:latin typeface="Times New Roman" panose="02020603050405020304" pitchFamily="18" charset="0"/>
                <a:cs typeface="Times New Roman" panose="02020603050405020304" pitchFamily="18" charset="0"/>
              </a:rPr>
              <a:t>ocio cultural</a:t>
            </a:r>
          </a:p>
          <a:p>
            <a:pPr marL="0" indent="0" algn="just">
              <a:lnSpc>
                <a:spcPct val="150000"/>
              </a:lnSpc>
              <a:buNone/>
            </a:pPr>
            <a:r>
              <a:rPr lang="es-MX" sz="2200" dirty="0" smtClean="0">
                <a:latin typeface="Times New Roman" panose="02020603050405020304" pitchFamily="18" charset="0"/>
                <a:cs typeface="Times New Roman" panose="02020603050405020304" pitchFamily="18" charset="0"/>
              </a:rPr>
              <a:t>La </a:t>
            </a:r>
            <a:r>
              <a:rPr lang="es-MX" sz="2200" dirty="0">
                <a:latin typeface="Times New Roman" panose="02020603050405020304" pitchFamily="18" charset="0"/>
                <a:cs typeface="Times New Roman" panose="02020603050405020304" pitchFamily="18" charset="0"/>
              </a:rPr>
              <a:t>variable </a:t>
            </a:r>
            <a:r>
              <a:rPr lang="es-MX" sz="2200" i="1" dirty="0">
                <a:latin typeface="Times New Roman" panose="02020603050405020304" pitchFamily="18" charset="0"/>
                <a:cs typeface="Times New Roman" panose="02020603050405020304" pitchFamily="18" charset="0"/>
              </a:rPr>
              <a:t>entorno sociocultural</a:t>
            </a:r>
            <a:r>
              <a:rPr lang="es-MX" sz="2200" dirty="0" smtClean="0">
                <a:latin typeface="Times New Roman" panose="02020603050405020304" pitchFamily="18" charset="0"/>
                <a:cs typeface="Times New Roman" panose="02020603050405020304" pitchFamily="18" charset="0"/>
              </a:rPr>
              <a:t>, </a:t>
            </a:r>
            <a:r>
              <a:rPr lang="es-MX" sz="2200" dirty="0">
                <a:latin typeface="Times New Roman" panose="02020603050405020304" pitchFamily="18" charset="0"/>
                <a:cs typeface="Times New Roman" panose="02020603050405020304" pitchFamily="18" charset="0"/>
              </a:rPr>
              <a:t>es un determinante </a:t>
            </a:r>
            <a:r>
              <a:rPr lang="es-MX" sz="2200" dirty="0" smtClean="0">
                <a:latin typeface="Times New Roman" panose="02020603050405020304" pitchFamily="18" charset="0"/>
                <a:cs typeface="Times New Roman" panose="02020603050405020304" pitchFamily="18" charset="0"/>
              </a:rPr>
              <a:t>muy importante </a:t>
            </a:r>
            <a:r>
              <a:rPr lang="es-MX" sz="2200" dirty="0">
                <a:latin typeface="Times New Roman" panose="02020603050405020304" pitchFamily="18" charset="0"/>
                <a:cs typeface="Times New Roman" panose="02020603050405020304" pitchFamily="18" charset="0"/>
              </a:rPr>
              <a:t>de la internacionalización de las franquicias mexicanas, </a:t>
            </a:r>
            <a:r>
              <a:rPr lang="es-MX" sz="2200" dirty="0" smtClean="0">
                <a:latin typeface="Times New Roman" panose="02020603050405020304" pitchFamily="18" charset="0"/>
                <a:cs typeface="Times New Roman" panose="02020603050405020304" pitchFamily="18" charset="0"/>
              </a:rPr>
              <a:t>es un factor a considerar en la </a:t>
            </a:r>
            <a:r>
              <a:rPr lang="es-MX" sz="2200" dirty="0">
                <a:latin typeface="Times New Roman" panose="02020603050405020304" pitchFamily="18" charset="0"/>
                <a:cs typeface="Times New Roman" panose="02020603050405020304" pitchFamily="18" charset="0"/>
              </a:rPr>
              <a:t>elección de nuevos mercados. En esta investigación, la evidencia empírica es muy contundente con respecto a esta variable, el </a:t>
            </a:r>
            <a:r>
              <a:rPr lang="es-MX" sz="2200" i="1" dirty="0">
                <a:latin typeface="Times New Roman" panose="02020603050405020304" pitchFamily="18" charset="0"/>
                <a:cs typeface="Times New Roman" panose="02020603050405020304" pitchFamily="18" charset="0"/>
              </a:rPr>
              <a:t>entorno sociocultural </a:t>
            </a:r>
            <a:r>
              <a:rPr lang="es-MX" sz="2200" dirty="0">
                <a:latin typeface="Times New Roman" panose="02020603050405020304" pitchFamily="18" charset="0"/>
                <a:cs typeface="Times New Roman" panose="02020603050405020304" pitchFamily="18" charset="0"/>
              </a:rPr>
              <a:t>mostró un alto grado de asociación con la internacionalización de las franquicias mexicanas.</a:t>
            </a:r>
            <a:endParaRPr lang="en-US" sz="2200" dirty="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1755286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52400"/>
            <a:ext cx="8229600" cy="609600"/>
          </a:xfrm>
        </p:spPr>
        <p:txBody>
          <a:bodyPr>
            <a:normAutofit/>
          </a:bodyPr>
          <a:lstStyle/>
          <a:p>
            <a:r>
              <a:rPr lang="es-MX" sz="2800" b="1" dirty="0" smtClean="0">
                <a:latin typeface="Times New Roman" panose="02020603050405020304" pitchFamily="18" charset="0"/>
                <a:cs typeface="Times New Roman" panose="02020603050405020304" pitchFamily="18" charset="0"/>
              </a:rPr>
              <a:t>Recomendaciones</a:t>
            </a:r>
            <a:endParaRPr lang="en-US" sz="2800" b="1" dirty="0">
              <a:latin typeface="Times New Roman" panose="02020603050405020304" pitchFamily="18" charset="0"/>
              <a:cs typeface="Times New Roman" panose="02020603050405020304" pitchFamily="18" charset="0"/>
            </a:endParaRPr>
          </a:p>
        </p:txBody>
      </p:sp>
      <p:sp>
        <p:nvSpPr>
          <p:cNvPr id="3" name="2 Marcador de contenido"/>
          <p:cNvSpPr>
            <a:spLocks noGrp="1"/>
          </p:cNvSpPr>
          <p:nvPr>
            <p:ph idx="1"/>
          </p:nvPr>
        </p:nvSpPr>
        <p:spPr>
          <a:xfrm>
            <a:off x="457200" y="990600"/>
            <a:ext cx="8229600" cy="5410200"/>
          </a:xfrm>
        </p:spPr>
        <p:txBody>
          <a:bodyPr>
            <a:normAutofit fontScale="70000" lnSpcReduction="20000"/>
          </a:bodyPr>
          <a:lstStyle/>
          <a:p>
            <a:pPr marL="0" indent="0">
              <a:buNone/>
            </a:pPr>
            <a:r>
              <a:rPr lang="es-MX" sz="2600" b="1" dirty="0" smtClean="0">
                <a:latin typeface="Times New Roman" panose="02020603050405020304" pitchFamily="18" charset="0"/>
                <a:cs typeface="Times New Roman" panose="02020603050405020304" pitchFamily="18" charset="0"/>
              </a:rPr>
              <a:t>Recomendaciones</a:t>
            </a:r>
          </a:p>
          <a:p>
            <a:pPr marL="0" indent="0" algn="just">
              <a:lnSpc>
                <a:spcPct val="160000"/>
              </a:lnSpc>
              <a:buNone/>
            </a:pPr>
            <a:r>
              <a:rPr lang="es-MX" sz="2400" dirty="0" smtClean="0"/>
              <a:t>	</a:t>
            </a:r>
            <a:r>
              <a:rPr lang="es-MX" sz="2400" dirty="0" smtClean="0">
                <a:latin typeface="Times New Roman" panose="02020603050405020304" pitchFamily="18" charset="0"/>
                <a:cs typeface="Times New Roman" panose="02020603050405020304" pitchFamily="18" charset="0"/>
              </a:rPr>
              <a:t>Las </a:t>
            </a:r>
            <a:r>
              <a:rPr lang="es-MX" sz="2400" dirty="0">
                <a:latin typeface="Times New Roman" panose="02020603050405020304" pitchFamily="18" charset="0"/>
                <a:cs typeface="Times New Roman" panose="02020603050405020304" pitchFamily="18" charset="0"/>
              </a:rPr>
              <a:t>recomendaciones van en tres sentidos: Primero para los emprendedores y gestores de </a:t>
            </a:r>
            <a:r>
              <a:rPr lang="es-MX" sz="2400" dirty="0" smtClean="0">
                <a:latin typeface="Times New Roman" panose="02020603050405020304" pitchFamily="18" charset="0"/>
                <a:cs typeface="Times New Roman" panose="02020603050405020304" pitchFamily="18" charset="0"/>
              </a:rPr>
              <a:t>negocio, </a:t>
            </a:r>
            <a:r>
              <a:rPr lang="es-MX" sz="2400" dirty="0">
                <a:latin typeface="Times New Roman" panose="02020603050405020304" pitchFamily="18" charset="0"/>
                <a:cs typeface="Times New Roman" panose="02020603050405020304" pitchFamily="18" charset="0"/>
              </a:rPr>
              <a:t>se recomienda de manera prioritaria antes de incursionar nuevos mercados conocer la legislación del país anfitrión, las leyes y reglamentos en general, pero sobre todo, los derechos de propiedad intelectual, y demás figuras jurídicas con respecto a marcas y patentes, así como las regulaciones específicas concernientes a los negocios de interés (Giro en cuestión). </a:t>
            </a:r>
            <a:endParaRPr lang="en-US" sz="2400" dirty="0">
              <a:latin typeface="Times New Roman" panose="02020603050405020304" pitchFamily="18" charset="0"/>
              <a:cs typeface="Times New Roman" panose="02020603050405020304" pitchFamily="18" charset="0"/>
            </a:endParaRPr>
          </a:p>
          <a:p>
            <a:pPr marL="0" indent="0" algn="just">
              <a:lnSpc>
                <a:spcPct val="160000"/>
              </a:lnSpc>
              <a:buNone/>
            </a:pPr>
            <a:r>
              <a:rPr lang="es-MX" sz="2400" dirty="0" smtClean="0">
                <a:latin typeface="Times New Roman" panose="02020603050405020304" pitchFamily="18" charset="0"/>
                <a:cs typeface="Times New Roman" panose="02020603050405020304" pitchFamily="18" charset="0"/>
              </a:rPr>
              <a:t>	Por </a:t>
            </a:r>
            <a:r>
              <a:rPr lang="es-MX" sz="2400" dirty="0">
                <a:latin typeface="Times New Roman" panose="02020603050405020304" pitchFamily="18" charset="0"/>
                <a:cs typeface="Times New Roman" panose="02020603050405020304" pitchFamily="18" charset="0"/>
              </a:rPr>
              <a:t>otro lado, se recomienda considerar de manera sustancial la importancia de los aspectos </a:t>
            </a:r>
            <a:r>
              <a:rPr lang="es-MX" sz="2400" i="1" dirty="0">
                <a:latin typeface="Times New Roman" panose="02020603050405020304" pitchFamily="18" charset="0"/>
                <a:cs typeface="Times New Roman" panose="02020603050405020304" pitchFamily="18" charset="0"/>
              </a:rPr>
              <a:t>socioculturales</a:t>
            </a:r>
            <a:r>
              <a:rPr lang="es-MX" sz="2400" dirty="0">
                <a:latin typeface="Times New Roman" panose="02020603050405020304" pitchFamily="18" charset="0"/>
                <a:cs typeface="Times New Roman" panose="02020603050405020304" pitchFamily="18" charset="0"/>
              </a:rPr>
              <a:t> del mercado meta, ya que de esta variable podría significar el éxito o fracaso en la incursión de nuevos mercados (países), se recomienda también que si la distancia psíquica del país receptor es muy grande con respecto al país emisor, se penetre el mercado en alianza y/o coinversión con emprendedores locales, ya que esto reduciría la probabilidad de fracaso.</a:t>
            </a:r>
            <a:endParaRPr lang="en-US" sz="2400" dirty="0">
              <a:latin typeface="Times New Roman" panose="02020603050405020304" pitchFamily="18" charset="0"/>
              <a:cs typeface="Times New Roman" panose="02020603050405020304" pitchFamily="18" charset="0"/>
            </a:endParaRPr>
          </a:p>
          <a:p>
            <a:pPr marL="0" indent="0">
              <a:buNone/>
            </a:pPr>
            <a:endParaRPr lang="en-US" sz="2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919472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52400"/>
            <a:ext cx="8229600" cy="533400"/>
          </a:xfrm>
        </p:spPr>
        <p:txBody>
          <a:bodyPr>
            <a:normAutofit/>
          </a:bodyPr>
          <a:lstStyle/>
          <a:p>
            <a:r>
              <a:rPr lang="es-MX" sz="2800" b="1" dirty="0" smtClean="0">
                <a:latin typeface="Times New Roman" panose="02020603050405020304" pitchFamily="18" charset="0"/>
                <a:cs typeface="Times New Roman" panose="02020603050405020304" pitchFamily="18" charset="0"/>
              </a:rPr>
              <a:t>Recomendaciones</a:t>
            </a:r>
            <a:endParaRPr lang="en-US" sz="2800" b="1" dirty="0">
              <a:latin typeface="Times New Roman" panose="02020603050405020304" pitchFamily="18" charset="0"/>
              <a:cs typeface="Times New Roman" panose="02020603050405020304" pitchFamily="18" charset="0"/>
            </a:endParaRPr>
          </a:p>
        </p:txBody>
      </p:sp>
      <p:sp>
        <p:nvSpPr>
          <p:cNvPr id="3" name="2 Marcador de contenido"/>
          <p:cNvSpPr>
            <a:spLocks noGrp="1"/>
          </p:cNvSpPr>
          <p:nvPr>
            <p:ph idx="1"/>
          </p:nvPr>
        </p:nvSpPr>
        <p:spPr>
          <a:xfrm>
            <a:off x="457200" y="838200"/>
            <a:ext cx="8229600" cy="5562600"/>
          </a:xfrm>
        </p:spPr>
        <p:txBody>
          <a:bodyPr>
            <a:normAutofit fontScale="25000" lnSpcReduction="20000"/>
          </a:bodyPr>
          <a:lstStyle/>
          <a:p>
            <a:pPr marL="0" indent="0">
              <a:buNone/>
            </a:pPr>
            <a:r>
              <a:rPr lang="es-MX" sz="7200" b="1" dirty="0" smtClean="0">
                <a:latin typeface="Times New Roman" panose="02020603050405020304" pitchFamily="18" charset="0"/>
                <a:cs typeface="Times New Roman" panose="02020603050405020304" pitchFamily="18" charset="0"/>
              </a:rPr>
              <a:t>Recomendaciones</a:t>
            </a:r>
          </a:p>
          <a:p>
            <a:pPr marL="0" indent="0" algn="just">
              <a:lnSpc>
                <a:spcPct val="170000"/>
              </a:lnSpc>
              <a:buNone/>
            </a:pPr>
            <a:r>
              <a:rPr lang="es-MX" sz="2400" dirty="0" smtClean="0"/>
              <a:t>	</a:t>
            </a:r>
            <a:r>
              <a:rPr lang="es-MX" sz="6400" dirty="0" smtClean="0">
                <a:latin typeface="Times New Roman" panose="02020603050405020304" pitchFamily="18" charset="0"/>
                <a:cs typeface="Times New Roman" panose="02020603050405020304" pitchFamily="18" charset="0"/>
              </a:rPr>
              <a:t>La </a:t>
            </a:r>
            <a:r>
              <a:rPr lang="es-MX" sz="6400" dirty="0">
                <a:latin typeface="Times New Roman" panose="02020603050405020304" pitchFamily="18" charset="0"/>
                <a:cs typeface="Times New Roman" panose="02020603050405020304" pitchFamily="18" charset="0"/>
              </a:rPr>
              <a:t>segunda recomendación va dirigida a los hacedores de política y funcionarios públicos; esta y otras investigaciones han demostrado que el </a:t>
            </a:r>
            <a:r>
              <a:rPr lang="es-MX" sz="6400" i="1" dirty="0">
                <a:latin typeface="Times New Roman" panose="02020603050405020304" pitchFamily="18" charset="0"/>
                <a:cs typeface="Times New Roman" panose="02020603050405020304" pitchFamily="18" charset="0"/>
              </a:rPr>
              <a:t>entorno político</a:t>
            </a:r>
            <a:r>
              <a:rPr lang="es-MX" sz="6400" dirty="0">
                <a:latin typeface="Times New Roman" panose="02020603050405020304" pitchFamily="18" charset="0"/>
                <a:cs typeface="Times New Roman" panose="02020603050405020304" pitchFamily="18" charset="0"/>
              </a:rPr>
              <a:t> permea e incide en el desempeño y la competitividad de los negocios, de tal forma que decisiones de política poco estudiadas o mal encaminadas afectarán al sector empresarial de manera directa, ya que los negocios son entes independientes y con figura jurídica que se someten a las legislaciones y reglamentos correspondientes, la misma incertidumbre política afecta la expansión de las empresas mexicanas y por ende la generación de empleos que estas pudieran detonar.</a:t>
            </a:r>
            <a:endParaRPr lang="en-US" sz="6400" dirty="0">
              <a:latin typeface="Times New Roman" panose="02020603050405020304" pitchFamily="18" charset="0"/>
              <a:cs typeface="Times New Roman" panose="02020603050405020304" pitchFamily="18" charset="0"/>
            </a:endParaRPr>
          </a:p>
          <a:p>
            <a:pPr marL="0" indent="0" algn="just">
              <a:lnSpc>
                <a:spcPct val="170000"/>
              </a:lnSpc>
              <a:buNone/>
            </a:pPr>
            <a:r>
              <a:rPr lang="es-MX" sz="6400" dirty="0" smtClean="0">
                <a:latin typeface="Times New Roman" panose="02020603050405020304" pitchFamily="18" charset="0"/>
                <a:cs typeface="Times New Roman" panose="02020603050405020304" pitchFamily="18" charset="0"/>
              </a:rPr>
              <a:t>	La </a:t>
            </a:r>
            <a:r>
              <a:rPr lang="es-MX" sz="6400" dirty="0">
                <a:latin typeface="Times New Roman" panose="02020603050405020304" pitchFamily="18" charset="0"/>
                <a:cs typeface="Times New Roman" panose="02020603050405020304" pitchFamily="18" charset="0"/>
              </a:rPr>
              <a:t>intervención gubernamental a través de políticas estratégicas y sectoriales puede incidir positivamente en los negocios y su desempeño, así como su internacionalización. Los programas y estímulos gubernamentales para con el aparato productivo, así como el fomento a la inversión permiten que las unidades económicas se creen y desarrollen de manera más acelerada permitiendo la expansión de negocios dentro y fuera del país generando así mejores condiciones económicas para el sector y para la sociedad en general. </a:t>
            </a:r>
            <a:endParaRPr lang="en-US" sz="6400" dirty="0">
              <a:latin typeface="Times New Roman" panose="02020603050405020304" pitchFamily="18" charset="0"/>
              <a:cs typeface="Times New Roman" panose="02020603050405020304" pitchFamily="18" charset="0"/>
            </a:endParaRPr>
          </a:p>
          <a:p>
            <a:pPr marL="0" indent="0" algn="just">
              <a:lnSpc>
                <a:spcPct val="160000"/>
              </a:lnSpc>
              <a:buNone/>
            </a:pPr>
            <a:endParaRPr lang="en-US" sz="2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298967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52400"/>
            <a:ext cx="8229600" cy="533400"/>
          </a:xfrm>
        </p:spPr>
        <p:txBody>
          <a:bodyPr>
            <a:normAutofit/>
          </a:bodyPr>
          <a:lstStyle/>
          <a:p>
            <a:r>
              <a:rPr lang="es-MX" sz="2800" b="1" dirty="0" smtClean="0">
                <a:latin typeface="Times New Roman" panose="02020603050405020304" pitchFamily="18" charset="0"/>
                <a:cs typeface="Times New Roman" panose="02020603050405020304" pitchFamily="18" charset="0"/>
              </a:rPr>
              <a:t>Recomendaciones</a:t>
            </a:r>
            <a:endParaRPr lang="en-US" sz="2800" b="1" dirty="0">
              <a:latin typeface="Times New Roman" panose="02020603050405020304" pitchFamily="18" charset="0"/>
              <a:cs typeface="Times New Roman" panose="02020603050405020304" pitchFamily="18" charset="0"/>
            </a:endParaRPr>
          </a:p>
        </p:txBody>
      </p:sp>
      <p:sp>
        <p:nvSpPr>
          <p:cNvPr id="3" name="2 Marcador de contenido"/>
          <p:cNvSpPr>
            <a:spLocks noGrp="1"/>
          </p:cNvSpPr>
          <p:nvPr>
            <p:ph idx="1"/>
          </p:nvPr>
        </p:nvSpPr>
        <p:spPr>
          <a:xfrm>
            <a:off x="457200" y="838200"/>
            <a:ext cx="8229600" cy="5562600"/>
          </a:xfrm>
        </p:spPr>
        <p:txBody>
          <a:bodyPr>
            <a:normAutofit fontScale="70000" lnSpcReduction="20000"/>
          </a:bodyPr>
          <a:lstStyle/>
          <a:p>
            <a:pPr marL="0" indent="0">
              <a:buNone/>
            </a:pPr>
            <a:r>
              <a:rPr lang="es-MX" sz="3100" b="1" dirty="0" smtClean="0">
                <a:latin typeface="Times New Roman" panose="02020603050405020304" pitchFamily="18" charset="0"/>
                <a:cs typeface="Times New Roman" panose="02020603050405020304" pitchFamily="18" charset="0"/>
              </a:rPr>
              <a:t>Recomendaciones</a:t>
            </a:r>
          </a:p>
          <a:p>
            <a:pPr marL="0" indent="0" algn="just">
              <a:lnSpc>
                <a:spcPct val="160000"/>
              </a:lnSpc>
              <a:buNone/>
            </a:pPr>
            <a:r>
              <a:rPr lang="es-MX" sz="2400" dirty="0"/>
              <a:t>	</a:t>
            </a:r>
            <a:r>
              <a:rPr lang="es-MX" sz="2600" dirty="0" smtClean="0">
                <a:latin typeface="Times New Roman" panose="02020603050405020304" pitchFamily="18" charset="0"/>
                <a:cs typeface="Times New Roman" panose="02020603050405020304" pitchFamily="18" charset="0"/>
              </a:rPr>
              <a:t>La </a:t>
            </a:r>
            <a:r>
              <a:rPr lang="es-MX" sz="2600" dirty="0">
                <a:latin typeface="Times New Roman" panose="02020603050405020304" pitchFamily="18" charset="0"/>
                <a:cs typeface="Times New Roman" panose="02020603050405020304" pitchFamily="18" charset="0"/>
              </a:rPr>
              <a:t>tercera recomendación es para los académicos interesados en esta línea de generación de conocimiento, la variable </a:t>
            </a:r>
            <a:r>
              <a:rPr lang="es-MX" sz="2600" i="1" dirty="0">
                <a:latin typeface="Times New Roman" panose="02020603050405020304" pitchFamily="18" charset="0"/>
                <a:cs typeface="Times New Roman" panose="02020603050405020304" pitchFamily="18" charset="0"/>
              </a:rPr>
              <a:t>tecnología</a:t>
            </a:r>
            <a:r>
              <a:rPr lang="es-MX" sz="2600" dirty="0">
                <a:latin typeface="Times New Roman" panose="02020603050405020304" pitchFamily="18" charset="0"/>
                <a:cs typeface="Times New Roman" panose="02020603050405020304" pitchFamily="18" charset="0"/>
              </a:rPr>
              <a:t> en esta investigación empíricamente no resultó significativa, no obstante, tiene una importancia considerable a nivel teórico, por lo que se recomienda abordar otras dimensiones distintas a  marcas y patentes.</a:t>
            </a:r>
            <a:endParaRPr lang="en-US" sz="2600" dirty="0">
              <a:latin typeface="Times New Roman" panose="02020603050405020304" pitchFamily="18" charset="0"/>
              <a:cs typeface="Times New Roman" panose="02020603050405020304" pitchFamily="18" charset="0"/>
            </a:endParaRPr>
          </a:p>
          <a:p>
            <a:pPr marL="0" indent="0" algn="just">
              <a:lnSpc>
                <a:spcPct val="160000"/>
              </a:lnSpc>
              <a:buNone/>
            </a:pPr>
            <a:r>
              <a:rPr lang="es-MX" sz="2600" dirty="0" smtClean="0">
                <a:latin typeface="Times New Roman" panose="02020603050405020304" pitchFamily="18" charset="0"/>
                <a:cs typeface="Times New Roman" panose="02020603050405020304" pitchFamily="18" charset="0"/>
              </a:rPr>
              <a:t>	Por </a:t>
            </a:r>
            <a:r>
              <a:rPr lang="es-MX" sz="2600" dirty="0">
                <a:latin typeface="Times New Roman" panose="02020603050405020304" pitchFamily="18" charset="0"/>
                <a:cs typeface="Times New Roman" panose="02020603050405020304" pitchFamily="18" charset="0"/>
              </a:rPr>
              <a:t>otro lado, las cuestiones socio culturales han mostrado tener mayor impacto de lo esperado, probablemente esta variable merezca especial atención. Sería interesante en futuras investigaciones profundizar en el análisis e incorporación de esta variable en diferentes dimensiones más allá del idioma, la religión, y la idiosincrasia vistas desde la óptica típica como elementos o componentes culturales, sino como un fenómeno complejo con muchas aristas y espectros propios del ser humano y sus costumbres.</a:t>
            </a:r>
            <a:endParaRPr lang="en-US" sz="2600" dirty="0">
              <a:latin typeface="Times New Roman" panose="02020603050405020304" pitchFamily="18" charset="0"/>
              <a:cs typeface="Times New Roman" panose="02020603050405020304" pitchFamily="18" charset="0"/>
            </a:endParaRPr>
          </a:p>
          <a:p>
            <a:pPr marL="0" indent="0" algn="just">
              <a:lnSpc>
                <a:spcPct val="170000"/>
              </a:lnSpc>
              <a:buNone/>
            </a:pPr>
            <a:endParaRPr lang="en-US" sz="2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308365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800" b="1" dirty="0" smtClean="0">
                <a:latin typeface="Times New Roman" panose="02020603050405020304" pitchFamily="18" charset="0"/>
                <a:cs typeface="Times New Roman" panose="02020603050405020304" pitchFamily="18" charset="0"/>
              </a:rPr>
              <a:t>Conclusiones Generales</a:t>
            </a:r>
            <a:endParaRPr lang="en-US" sz="2800" b="1" dirty="0">
              <a:latin typeface="Times New Roman" panose="02020603050405020304" pitchFamily="18" charset="0"/>
              <a:cs typeface="Times New Roman" panose="02020603050405020304" pitchFamily="18" charset="0"/>
            </a:endParaRPr>
          </a:p>
        </p:txBody>
      </p:sp>
      <p:sp>
        <p:nvSpPr>
          <p:cNvPr id="3" name="2 Marcador de contenido"/>
          <p:cNvSpPr>
            <a:spLocks noGrp="1"/>
          </p:cNvSpPr>
          <p:nvPr>
            <p:ph idx="1"/>
          </p:nvPr>
        </p:nvSpPr>
        <p:spPr>
          <a:xfrm>
            <a:off x="457200" y="1600200"/>
            <a:ext cx="8229600" cy="4800600"/>
          </a:xfrm>
        </p:spPr>
        <p:txBody>
          <a:bodyPr>
            <a:normAutofit lnSpcReduction="10000"/>
          </a:bodyPr>
          <a:lstStyle/>
          <a:p>
            <a:pPr marL="0" indent="0" algn="just">
              <a:lnSpc>
                <a:spcPct val="150000"/>
              </a:lnSpc>
              <a:buNone/>
            </a:pPr>
            <a:r>
              <a:rPr lang="es-MX" sz="2400" dirty="0">
                <a:latin typeface="Times New Roman" panose="02020603050405020304" pitchFamily="18" charset="0"/>
                <a:cs typeface="Times New Roman" panose="02020603050405020304" pitchFamily="18" charset="0"/>
              </a:rPr>
              <a:t>En este sentido, cuatro de cinco variables incluidas en esta investigación son estadísticamente significativas y la relación (signo esperado) concuerda con la teoría, </a:t>
            </a:r>
            <a:r>
              <a:rPr lang="es-MX" sz="2400" dirty="0" smtClean="0">
                <a:latin typeface="Times New Roman" panose="02020603050405020304" pitchFamily="18" charset="0"/>
                <a:cs typeface="Times New Roman" panose="02020603050405020304" pitchFamily="18" charset="0"/>
              </a:rPr>
              <a:t>por </a:t>
            </a:r>
            <a:r>
              <a:rPr lang="es-MX" sz="2400" dirty="0">
                <a:latin typeface="Times New Roman" panose="02020603050405020304" pitchFamily="18" charset="0"/>
                <a:cs typeface="Times New Roman" panose="02020603050405020304" pitchFamily="18" charset="0"/>
              </a:rPr>
              <a:t>lo que al contrastar la teoría con la práctica se </a:t>
            </a:r>
            <a:r>
              <a:rPr lang="es-MX" sz="2400" dirty="0" smtClean="0">
                <a:latin typeface="Times New Roman" panose="02020603050405020304" pitchFamily="18" charset="0"/>
                <a:cs typeface="Times New Roman" panose="02020603050405020304" pitchFamily="18" charset="0"/>
              </a:rPr>
              <a:t>comprueba </a:t>
            </a:r>
            <a:r>
              <a:rPr lang="es-MX" sz="2400" dirty="0">
                <a:latin typeface="Times New Roman" panose="02020603050405020304" pitchFamily="18" charset="0"/>
                <a:cs typeface="Times New Roman" panose="02020603050405020304" pitchFamily="18" charset="0"/>
              </a:rPr>
              <a:t>la hipótesis de esta investigación. </a:t>
            </a:r>
            <a:endParaRPr lang="es-MX" sz="2400" dirty="0" smtClean="0">
              <a:latin typeface="Times New Roman" panose="02020603050405020304" pitchFamily="18" charset="0"/>
              <a:cs typeface="Times New Roman" panose="02020603050405020304" pitchFamily="18" charset="0"/>
            </a:endParaRPr>
          </a:p>
          <a:p>
            <a:pPr marL="0" indent="0" algn="just">
              <a:lnSpc>
                <a:spcPct val="150000"/>
              </a:lnSpc>
              <a:buNone/>
            </a:pPr>
            <a:r>
              <a:rPr lang="es-MX" sz="2400" dirty="0" smtClean="0">
                <a:latin typeface="Times New Roman" panose="02020603050405020304" pitchFamily="18" charset="0"/>
                <a:cs typeface="Times New Roman" panose="02020603050405020304" pitchFamily="18" charset="0"/>
              </a:rPr>
              <a:t>Los negocios independientes podrían aprender del modelo de negocio tipo franquicia e imitar sus prácticas con el fin de incrementar la probabilidad de éxito en la incursión en nuevos mercados. </a:t>
            </a:r>
            <a:endParaRPr lang="en-US" dirty="0"/>
          </a:p>
        </p:txBody>
      </p:sp>
    </p:spTree>
    <p:extLst>
      <p:ext uri="{BB962C8B-B14F-4D97-AF65-F5344CB8AC3E}">
        <p14:creationId xmlns:p14="http://schemas.microsoft.com/office/powerpoint/2010/main" val="27289719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25272" y="265906"/>
            <a:ext cx="7924800" cy="639762"/>
          </a:xfrm>
        </p:spPr>
        <p:txBody>
          <a:bodyPr>
            <a:noAutofit/>
          </a:bodyPr>
          <a:lstStyle/>
          <a:p>
            <a:r>
              <a:rPr lang="es-MX" sz="3600" dirty="0" smtClean="0">
                <a:latin typeface="Times New Roman" panose="02020603050405020304" pitchFamily="18" charset="0"/>
                <a:cs typeface="Times New Roman" panose="02020603050405020304" pitchFamily="18" charset="0"/>
              </a:rPr>
              <a:t>Bibliografía</a:t>
            </a:r>
            <a:endParaRPr lang="en-US" sz="36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304800" y="1143000"/>
            <a:ext cx="8458200" cy="369332"/>
          </a:xfrm>
          <a:prstGeom prst="rect">
            <a:avLst/>
          </a:prstGeom>
          <a:noFill/>
        </p:spPr>
        <p:txBody>
          <a:bodyPr wrap="square" rtlCol="0">
            <a:spAutoFit/>
          </a:bodyPr>
          <a:lstStyle/>
          <a:p>
            <a:pPr indent="-457200" algn="just"/>
            <a:endParaRPr lang="en-US" dirty="0">
              <a:latin typeface="Arial" pitchFamily="34" charset="0"/>
              <a:cs typeface="Arial" pitchFamily="34" charset="0"/>
            </a:endParaRPr>
          </a:p>
        </p:txBody>
      </p:sp>
      <p:sp>
        <p:nvSpPr>
          <p:cNvPr id="2" name="1 CuadroTexto"/>
          <p:cNvSpPr txBox="1"/>
          <p:nvPr/>
        </p:nvSpPr>
        <p:spPr>
          <a:xfrm>
            <a:off x="114300" y="1341314"/>
            <a:ext cx="8839200" cy="5909310"/>
          </a:xfrm>
          <a:prstGeom prst="rect">
            <a:avLst/>
          </a:prstGeom>
          <a:noFill/>
        </p:spPr>
        <p:txBody>
          <a:bodyPr wrap="square" rtlCol="0">
            <a:spAutoFit/>
          </a:bodyPr>
          <a:lstStyle/>
          <a:p>
            <a:pPr algn="just"/>
            <a:r>
              <a:rPr lang="es-MX" dirty="0">
                <a:latin typeface="Times New Roman" panose="02020603050405020304" pitchFamily="18" charset="0"/>
                <a:cs typeface="Times New Roman" panose="02020603050405020304" pitchFamily="18" charset="0"/>
              </a:rPr>
              <a:t>Alba, Ma. C. (2010). Las Franquicias en México en 1999-2000</a:t>
            </a:r>
            <a:r>
              <a:rPr lang="es-MX" i="1" dirty="0">
                <a:latin typeface="Times New Roman" panose="02020603050405020304" pitchFamily="18" charset="0"/>
                <a:cs typeface="Times New Roman" panose="02020603050405020304" pitchFamily="18" charset="0"/>
              </a:rPr>
              <a:t>.</a:t>
            </a:r>
            <a:r>
              <a:rPr lang="es-MX" dirty="0">
                <a:latin typeface="Times New Roman" panose="02020603050405020304" pitchFamily="18" charset="0"/>
                <a:cs typeface="Times New Roman" panose="02020603050405020304" pitchFamily="18" charset="0"/>
              </a:rPr>
              <a:t> </a:t>
            </a:r>
            <a:r>
              <a:rPr lang="es-MX" i="1" dirty="0">
                <a:latin typeface="Times New Roman" panose="02020603050405020304" pitchFamily="18" charset="0"/>
                <a:cs typeface="Times New Roman" panose="02020603050405020304" pitchFamily="18" charset="0"/>
              </a:rPr>
              <a:t>Contaduría y Administración</a:t>
            </a:r>
            <a:r>
              <a:rPr lang="es-MX" dirty="0">
                <a:latin typeface="Times New Roman" panose="02020603050405020304" pitchFamily="18" charset="0"/>
                <a:cs typeface="Times New Roman" panose="02020603050405020304" pitchFamily="18" charset="0"/>
              </a:rPr>
              <a:t>, </a:t>
            </a:r>
            <a:r>
              <a:rPr lang="es-MX" dirty="0" smtClean="0">
                <a:latin typeface="Times New Roman" panose="02020603050405020304" pitchFamily="18" charset="0"/>
                <a:cs typeface="Times New Roman" panose="02020603050405020304" pitchFamily="18" charset="0"/>
              </a:rPr>
              <a:t>	UNAM</a:t>
            </a:r>
            <a:r>
              <a:rPr lang="es-MX"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algn="just"/>
            <a:r>
              <a:rPr lang="es-MX" dirty="0">
                <a:latin typeface="Times New Roman" panose="02020603050405020304" pitchFamily="18" charset="0"/>
                <a:cs typeface="Times New Roman" panose="02020603050405020304" pitchFamily="18" charset="0"/>
              </a:rPr>
              <a:t>Anderson, E., y </a:t>
            </a:r>
            <a:r>
              <a:rPr lang="es-MX" dirty="0" err="1">
                <a:latin typeface="Times New Roman" panose="02020603050405020304" pitchFamily="18" charset="0"/>
                <a:cs typeface="Times New Roman" panose="02020603050405020304" pitchFamily="18" charset="0"/>
              </a:rPr>
              <a:t>Coughlan</a:t>
            </a:r>
            <a:r>
              <a:rPr lang="es-MX" dirty="0">
                <a:latin typeface="Times New Roman" panose="02020603050405020304" pitchFamily="18" charset="0"/>
                <a:cs typeface="Times New Roman" panose="02020603050405020304" pitchFamily="18" charset="0"/>
              </a:rPr>
              <a:t>, A. T. (1987). </a:t>
            </a:r>
            <a:r>
              <a:rPr lang="en-US" dirty="0">
                <a:latin typeface="Times New Roman" panose="02020603050405020304" pitchFamily="18" charset="0"/>
                <a:cs typeface="Times New Roman" panose="02020603050405020304" pitchFamily="18" charset="0"/>
              </a:rPr>
              <a:t>International Market Entry and Expansion via </a:t>
            </a:r>
            <a:r>
              <a:rPr lang="en-US" dirty="0" smtClean="0">
                <a:latin typeface="Times New Roman" panose="02020603050405020304" pitchFamily="18" charset="0"/>
                <a:cs typeface="Times New Roman" panose="02020603050405020304" pitchFamily="18" charset="0"/>
              </a:rPr>
              <a:t>	Independent </a:t>
            </a:r>
            <a:r>
              <a:rPr lang="en-US" dirty="0">
                <a:latin typeface="Times New Roman" panose="02020603050405020304" pitchFamily="18" charset="0"/>
                <a:cs typeface="Times New Roman" panose="02020603050405020304" pitchFamily="18" charset="0"/>
              </a:rPr>
              <a:t>or Integrated Channels of Distribution. </a:t>
            </a:r>
            <a:r>
              <a:rPr lang="en-US" i="1" dirty="0">
                <a:latin typeface="Times New Roman" panose="02020603050405020304" pitchFamily="18" charset="0"/>
                <a:cs typeface="Times New Roman" panose="02020603050405020304" pitchFamily="18" charset="0"/>
              </a:rPr>
              <a:t>Journal of Marketing</a:t>
            </a:r>
            <a:r>
              <a:rPr lang="en-US" dirty="0">
                <a:latin typeface="Times New Roman" panose="02020603050405020304" pitchFamily="18" charset="0"/>
                <a:cs typeface="Times New Roman" panose="02020603050405020304" pitchFamily="18" charset="0"/>
              </a:rPr>
              <a:t>. Vol. 51. </a:t>
            </a:r>
            <a:r>
              <a:rPr lang="en-US" dirty="0" smtClean="0">
                <a:latin typeface="Times New Roman" panose="02020603050405020304" pitchFamily="18" charset="0"/>
                <a:cs typeface="Times New Roman" panose="02020603050405020304" pitchFamily="18" charset="0"/>
              </a:rPr>
              <a:t>	pp</a:t>
            </a:r>
            <a:r>
              <a:rPr lang="en-US" dirty="0">
                <a:latin typeface="Times New Roman" panose="02020603050405020304" pitchFamily="18" charset="0"/>
                <a:cs typeface="Times New Roman" panose="02020603050405020304" pitchFamily="18" charset="0"/>
              </a:rPr>
              <a:t>. 71-82.</a:t>
            </a:r>
          </a:p>
          <a:p>
            <a:pPr algn="just"/>
            <a:r>
              <a:rPr lang="en-US" dirty="0" err="1">
                <a:latin typeface="Times New Roman" panose="02020603050405020304" pitchFamily="18" charset="0"/>
                <a:cs typeface="Times New Roman" panose="02020603050405020304" pitchFamily="18" charset="0"/>
              </a:rPr>
              <a:t>Baena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García</a:t>
            </a:r>
            <a:r>
              <a:rPr lang="en-US" dirty="0">
                <a:latin typeface="Times New Roman" panose="02020603050405020304" pitchFamily="18" charset="0"/>
                <a:cs typeface="Times New Roman" panose="02020603050405020304" pitchFamily="18" charset="0"/>
              </a:rPr>
              <a:t> V., y </a:t>
            </a:r>
            <a:r>
              <a:rPr lang="en-US" dirty="0" err="1">
                <a:latin typeface="Times New Roman" panose="02020603050405020304" pitchFamily="18" charset="0"/>
                <a:cs typeface="Times New Roman" panose="02020603050405020304" pitchFamily="18" charset="0"/>
              </a:rPr>
              <a:t>Cerviño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Fernández</a:t>
            </a:r>
            <a:r>
              <a:rPr lang="en-US" dirty="0">
                <a:latin typeface="Times New Roman" panose="02020603050405020304" pitchFamily="18" charset="0"/>
                <a:cs typeface="Times New Roman" panose="02020603050405020304" pitchFamily="18" charset="0"/>
              </a:rPr>
              <a:t>, J. (2009). The Internationalization of Spanish </a:t>
            </a:r>
            <a:r>
              <a:rPr lang="en-US" dirty="0" smtClean="0">
                <a:latin typeface="Times New Roman" panose="02020603050405020304" pitchFamily="18" charset="0"/>
                <a:cs typeface="Times New Roman" panose="02020603050405020304" pitchFamily="18" charset="0"/>
              </a:rPr>
              <a:t>	Franchising </a:t>
            </a:r>
            <a:r>
              <a:rPr lang="en-US" dirty="0">
                <a:latin typeface="Times New Roman" panose="02020603050405020304" pitchFamily="18" charset="0"/>
                <a:cs typeface="Times New Roman" panose="02020603050405020304" pitchFamily="18" charset="0"/>
              </a:rPr>
              <a:t>and its Foreign Entry Mode Choices. </a:t>
            </a:r>
            <a:r>
              <a:rPr lang="es-MX" i="1" dirty="0">
                <a:latin typeface="Times New Roman" panose="02020603050405020304" pitchFamily="18" charset="0"/>
                <a:cs typeface="Times New Roman" panose="02020603050405020304" pitchFamily="18" charset="0"/>
              </a:rPr>
              <a:t>Cuadernos de Economía y </a:t>
            </a:r>
            <a:r>
              <a:rPr lang="es-MX" i="1" dirty="0" smtClean="0">
                <a:latin typeface="Times New Roman" panose="02020603050405020304" pitchFamily="18" charset="0"/>
                <a:cs typeface="Times New Roman" panose="02020603050405020304" pitchFamily="18" charset="0"/>
              </a:rPr>
              <a:t>	Dirección </a:t>
            </a:r>
            <a:r>
              <a:rPr lang="es-MX" i="1" dirty="0">
                <a:latin typeface="Times New Roman" panose="02020603050405020304" pitchFamily="18" charset="0"/>
                <a:cs typeface="Times New Roman" panose="02020603050405020304" pitchFamily="18" charset="0"/>
              </a:rPr>
              <a:t>de la Empresa</a:t>
            </a:r>
            <a:r>
              <a:rPr lang="es-MX" dirty="0">
                <a:latin typeface="Times New Roman" panose="02020603050405020304" pitchFamily="18" charset="0"/>
                <a:cs typeface="Times New Roman" panose="02020603050405020304" pitchFamily="18" charset="0"/>
              </a:rPr>
              <a:t>. Núm. 40. ISSN: 1138-5758.</a:t>
            </a: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Barney, J. (1991). Firm Resources and Sustained Competitive Advantage. </a:t>
            </a:r>
            <a:r>
              <a:rPr lang="en-US" i="1" dirty="0">
                <a:latin typeface="Times New Roman" panose="02020603050405020304" pitchFamily="18" charset="0"/>
                <a:cs typeface="Times New Roman" panose="02020603050405020304" pitchFamily="18" charset="0"/>
              </a:rPr>
              <a:t>Journal of </a:t>
            </a:r>
            <a:r>
              <a:rPr lang="en-US" i="1" dirty="0" smtClean="0">
                <a:latin typeface="Times New Roman" panose="02020603050405020304" pitchFamily="18" charset="0"/>
                <a:cs typeface="Times New Roman" panose="02020603050405020304" pitchFamily="18" charset="0"/>
              </a:rPr>
              <a:t>	Management</a:t>
            </a:r>
            <a:r>
              <a:rPr lang="en-US" i="1"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Vol. 17, No 1, pp. 99-120.</a:t>
            </a:r>
          </a:p>
          <a:p>
            <a:pPr algn="just"/>
            <a:r>
              <a:rPr lang="en-US" dirty="0">
                <a:latin typeface="Times New Roman" panose="02020603050405020304" pitchFamily="18" charset="0"/>
                <a:cs typeface="Times New Roman" panose="02020603050405020304" pitchFamily="18" charset="0"/>
              </a:rPr>
              <a:t>Becker, G. (1993). </a:t>
            </a:r>
            <a:r>
              <a:rPr lang="en-US" i="1" dirty="0">
                <a:latin typeface="Times New Roman" panose="02020603050405020304" pitchFamily="18" charset="0"/>
                <a:cs typeface="Times New Roman" panose="02020603050405020304" pitchFamily="18" charset="0"/>
              </a:rPr>
              <a:t>Human Capital, A Theoretical and Empirical Analysis with Special </a:t>
            </a:r>
            <a:r>
              <a:rPr lang="en-US" i="1" dirty="0" smtClean="0">
                <a:latin typeface="Times New Roman" panose="02020603050405020304" pitchFamily="18" charset="0"/>
                <a:cs typeface="Times New Roman" panose="02020603050405020304" pitchFamily="18" charset="0"/>
              </a:rPr>
              <a:t>	Reference </a:t>
            </a:r>
            <a:r>
              <a:rPr lang="en-US" i="1" dirty="0" smtClean="0">
                <a:latin typeface="Times New Roman" panose="02020603050405020304" pitchFamily="18" charset="0"/>
                <a:cs typeface="Times New Roman" panose="02020603050405020304" pitchFamily="18" charset="0"/>
              </a:rPr>
              <a:t>	to </a:t>
            </a:r>
            <a:r>
              <a:rPr lang="en-US" i="1" dirty="0">
                <a:latin typeface="Times New Roman" panose="02020603050405020304" pitchFamily="18" charset="0"/>
                <a:cs typeface="Times New Roman" panose="02020603050405020304" pitchFamily="18" charset="0"/>
              </a:rPr>
              <a:t>Education</a:t>
            </a:r>
            <a:r>
              <a:rPr lang="en-US" dirty="0">
                <a:latin typeface="Times New Roman" panose="02020603050405020304" pitchFamily="18" charset="0"/>
                <a:cs typeface="Times New Roman" panose="02020603050405020304" pitchFamily="18" charset="0"/>
              </a:rPr>
              <a:t>. Third Edition. NBER Chicago.</a:t>
            </a:r>
          </a:p>
          <a:p>
            <a:pPr algn="just"/>
            <a:r>
              <a:rPr lang="en-US" dirty="0" err="1">
                <a:latin typeface="Times New Roman" panose="02020603050405020304" pitchFamily="18" charset="0"/>
                <a:cs typeface="Times New Roman" panose="02020603050405020304" pitchFamily="18" charset="0"/>
              </a:rPr>
              <a:t>Bhamra</a:t>
            </a:r>
            <a:r>
              <a:rPr lang="en-US" dirty="0">
                <a:latin typeface="Times New Roman" panose="02020603050405020304" pitchFamily="18" charset="0"/>
                <a:cs typeface="Times New Roman" panose="02020603050405020304" pitchFamily="18" charset="0"/>
              </a:rPr>
              <a:t>, Ran, Samir D., y </a:t>
            </a:r>
            <a:r>
              <a:rPr lang="en-US" dirty="0" err="1">
                <a:latin typeface="Times New Roman" panose="02020603050405020304" pitchFamily="18" charset="0"/>
                <a:cs typeface="Times New Roman" panose="02020603050405020304" pitchFamily="18" charset="0"/>
              </a:rPr>
              <a:t>Bhamra</a:t>
            </a:r>
            <a:r>
              <a:rPr lang="en-US" dirty="0">
                <a:latin typeface="Times New Roman" panose="02020603050405020304" pitchFamily="18" charset="0"/>
                <a:cs typeface="Times New Roman" panose="02020603050405020304" pitchFamily="18" charset="0"/>
              </a:rPr>
              <a:t>, T. (2011). Competence understanding and use in SMEs: </a:t>
            </a:r>
            <a:r>
              <a:rPr lang="en-US" dirty="0" smtClean="0">
                <a:latin typeface="Times New Roman" panose="02020603050405020304" pitchFamily="18" charset="0"/>
                <a:cs typeface="Times New Roman" panose="02020603050405020304" pitchFamily="18" charset="0"/>
              </a:rPr>
              <a:t>	UK </a:t>
            </a:r>
            <a:r>
              <a:rPr lang="en-US" dirty="0" smtClean="0">
                <a:latin typeface="Times New Roman" panose="02020603050405020304" pitchFamily="18" charset="0"/>
                <a:cs typeface="Times New Roman" panose="02020603050405020304" pitchFamily="18" charset="0"/>
              </a:rPr>
              <a:t>	manufacturing </a:t>
            </a:r>
            <a:r>
              <a:rPr lang="en-US" dirty="0">
                <a:latin typeface="Times New Roman" panose="02020603050405020304" pitchFamily="18" charset="0"/>
                <a:cs typeface="Times New Roman" panose="02020603050405020304" pitchFamily="18" charset="0"/>
              </a:rPr>
              <a:t>perspective. </a:t>
            </a:r>
            <a:r>
              <a:rPr lang="es-MX" i="1" dirty="0">
                <a:latin typeface="Times New Roman" panose="02020603050405020304" pitchFamily="18" charset="0"/>
                <a:cs typeface="Times New Roman" panose="02020603050405020304" pitchFamily="18" charset="0"/>
              </a:rPr>
              <a:t>International </a:t>
            </a:r>
            <a:r>
              <a:rPr lang="es-MX" i="1" dirty="0" err="1">
                <a:latin typeface="Times New Roman" panose="02020603050405020304" pitchFamily="18" charset="0"/>
                <a:cs typeface="Times New Roman" panose="02020603050405020304" pitchFamily="18" charset="0"/>
              </a:rPr>
              <a:t>Journal</a:t>
            </a:r>
            <a:r>
              <a:rPr lang="es-MX" i="1" dirty="0">
                <a:latin typeface="Times New Roman" panose="02020603050405020304" pitchFamily="18" charset="0"/>
                <a:cs typeface="Times New Roman" panose="02020603050405020304" pitchFamily="18" charset="0"/>
              </a:rPr>
              <a:t> of </a:t>
            </a:r>
            <a:r>
              <a:rPr lang="es-MX" i="1" dirty="0" err="1">
                <a:latin typeface="Times New Roman" panose="02020603050405020304" pitchFamily="18" charset="0"/>
                <a:cs typeface="Times New Roman" panose="02020603050405020304" pitchFamily="18" charset="0"/>
              </a:rPr>
              <a:t>Production</a:t>
            </a:r>
            <a:r>
              <a:rPr lang="es-MX" i="1" dirty="0">
                <a:latin typeface="Times New Roman" panose="02020603050405020304" pitchFamily="18" charset="0"/>
                <a:cs typeface="Times New Roman" panose="02020603050405020304" pitchFamily="18" charset="0"/>
              </a:rPr>
              <a:t> </a:t>
            </a:r>
            <a:r>
              <a:rPr lang="es-MX" i="1" dirty="0" err="1">
                <a:latin typeface="Times New Roman" panose="02020603050405020304" pitchFamily="18" charset="0"/>
                <a:cs typeface="Times New Roman" panose="02020603050405020304" pitchFamily="18" charset="0"/>
              </a:rPr>
              <a:t>Research</a:t>
            </a:r>
            <a:r>
              <a:rPr lang="es-MX" dirty="0">
                <a:latin typeface="Times New Roman" panose="02020603050405020304" pitchFamily="18" charset="0"/>
                <a:cs typeface="Times New Roman" panose="02020603050405020304" pitchFamily="18" charset="0"/>
              </a:rPr>
              <a:t>. </a:t>
            </a:r>
            <a:r>
              <a:rPr lang="es-MX" dirty="0" smtClean="0">
                <a:latin typeface="Times New Roman" panose="02020603050405020304" pitchFamily="18" charset="0"/>
                <a:cs typeface="Times New Roman" panose="02020603050405020304" pitchFamily="18" charset="0"/>
              </a:rPr>
              <a:t>	Vol.49</a:t>
            </a:r>
            <a:r>
              <a:rPr lang="es-MX" dirty="0">
                <a:latin typeface="Times New Roman" panose="02020603050405020304" pitchFamily="18" charset="0"/>
                <a:cs typeface="Times New Roman" panose="02020603050405020304" pitchFamily="18" charset="0"/>
              </a:rPr>
              <a:t>, </a:t>
            </a:r>
            <a:r>
              <a:rPr lang="es-MX" dirty="0" smtClean="0">
                <a:latin typeface="Times New Roman" panose="02020603050405020304" pitchFamily="18" charset="0"/>
                <a:cs typeface="Times New Roman" panose="02020603050405020304" pitchFamily="18" charset="0"/>
              </a:rPr>
              <a:t>	No</a:t>
            </a:r>
            <a:r>
              <a:rPr lang="es-MX" dirty="0">
                <a:latin typeface="Times New Roman" panose="02020603050405020304" pitchFamily="18" charset="0"/>
                <a:cs typeface="Times New Roman" panose="02020603050405020304" pitchFamily="18" charset="0"/>
              </a:rPr>
              <a:t>. 10, 2729-2743.</a:t>
            </a:r>
            <a:endParaRPr lang="en-US" dirty="0">
              <a:latin typeface="Times New Roman" panose="02020603050405020304" pitchFamily="18" charset="0"/>
              <a:cs typeface="Times New Roman" panose="02020603050405020304" pitchFamily="18" charset="0"/>
            </a:endParaRPr>
          </a:p>
          <a:p>
            <a:pPr algn="just"/>
            <a:r>
              <a:rPr lang="es-MX" dirty="0">
                <a:latin typeface="Times New Roman" panose="02020603050405020304" pitchFamily="18" charset="0"/>
                <a:cs typeface="Times New Roman" panose="02020603050405020304" pitchFamily="18" charset="0"/>
              </a:rPr>
              <a:t>Bunge, M. (2004). </a:t>
            </a:r>
            <a:r>
              <a:rPr lang="es-MX" i="1" dirty="0">
                <a:latin typeface="Times New Roman" panose="02020603050405020304" pitchFamily="18" charset="0"/>
                <a:cs typeface="Times New Roman" panose="02020603050405020304" pitchFamily="18" charset="0"/>
              </a:rPr>
              <a:t>La investigación científica</a:t>
            </a:r>
            <a:r>
              <a:rPr lang="es-MX" dirty="0">
                <a:latin typeface="Times New Roman" panose="02020603050405020304" pitchFamily="18" charset="0"/>
                <a:cs typeface="Times New Roman" panose="02020603050405020304" pitchFamily="18" charset="0"/>
              </a:rPr>
              <a:t>: </a:t>
            </a:r>
            <a:r>
              <a:rPr lang="es-MX" i="1" dirty="0">
                <a:latin typeface="Times New Roman" panose="02020603050405020304" pitchFamily="18" charset="0"/>
                <a:cs typeface="Times New Roman" panose="02020603050405020304" pitchFamily="18" charset="0"/>
              </a:rPr>
              <a:t>Su estrategia y su filosofía</a:t>
            </a:r>
            <a:r>
              <a:rPr lang="es-MX" dirty="0">
                <a:latin typeface="Times New Roman" panose="02020603050405020304" pitchFamily="18" charset="0"/>
                <a:cs typeface="Times New Roman" panose="02020603050405020304" pitchFamily="18" charset="0"/>
              </a:rPr>
              <a:t> Siglo veintiuno </a:t>
            </a:r>
            <a:r>
              <a:rPr lang="es-MX" dirty="0" smtClean="0">
                <a:latin typeface="Times New Roman" panose="02020603050405020304" pitchFamily="18" charset="0"/>
                <a:cs typeface="Times New Roman" panose="02020603050405020304" pitchFamily="18" charset="0"/>
              </a:rPr>
              <a:t>	editores</a:t>
            </a:r>
            <a:r>
              <a:rPr lang="es-MX" dirty="0">
                <a:latin typeface="Times New Roman" panose="02020603050405020304" pitchFamily="18" charset="0"/>
                <a:cs typeface="Times New Roman" panose="02020603050405020304" pitchFamily="18" charset="0"/>
              </a:rPr>
              <a:t>. Tercera edición. 805 pp. </a:t>
            </a:r>
            <a:endParaRPr lang="en-US" dirty="0">
              <a:latin typeface="Times New Roman" panose="02020603050405020304" pitchFamily="18" charset="0"/>
              <a:cs typeface="Times New Roman" panose="02020603050405020304" pitchFamily="18" charset="0"/>
            </a:endParaRPr>
          </a:p>
          <a:p>
            <a:pPr algn="just"/>
            <a:r>
              <a:rPr lang="es-MX" dirty="0" err="1">
                <a:latin typeface="Times New Roman" panose="02020603050405020304" pitchFamily="18" charset="0"/>
                <a:cs typeface="Times New Roman" panose="02020603050405020304" pitchFamily="18" charset="0"/>
              </a:rPr>
              <a:t>Brickley</a:t>
            </a:r>
            <a:r>
              <a:rPr lang="es-MX" dirty="0">
                <a:latin typeface="Times New Roman" panose="02020603050405020304" pitchFamily="18" charset="0"/>
                <a:cs typeface="Times New Roman" panose="02020603050405020304" pitchFamily="18" charset="0"/>
              </a:rPr>
              <a:t>, J. A., y </a:t>
            </a:r>
            <a:r>
              <a:rPr lang="es-MX" dirty="0" err="1">
                <a:latin typeface="Times New Roman" panose="02020603050405020304" pitchFamily="18" charset="0"/>
                <a:cs typeface="Times New Roman" panose="02020603050405020304" pitchFamily="18" charset="0"/>
              </a:rPr>
              <a:t>Dark</a:t>
            </a:r>
            <a:r>
              <a:rPr lang="es-MX" dirty="0">
                <a:latin typeface="Times New Roman" panose="02020603050405020304" pitchFamily="18" charset="0"/>
                <a:cs typeface="Times New Roman" panose="02020603050405020304" pitchFamily="18" charset="0"/>
              </a:rPr>
              <a:t>, F. H. (1987). </a:t>
            </a:r>
            <a:r>
              <a:rPr lang="en-US" dirty="0">
                <a:latin typeface="Times New Roman" panose="02020603050405020304" pitchFamily="18" charset="0"/>
                <a:cs typeface="Times New Roman" panose="02020603050405020304" pitchFamily="18" charset="0"/>
              </a:rPr>
              <a:t>The Choice of Organizational Form, The Case of </a:t>
            </a:r>
            <a:r>
              <a:rPr lang="en-US" dirty="0" smtClean="0">
                <a:latin typeface="Times New Roman" panose="02020603050405020304" pitchFamily="18" charset="0"/>
                <a:cs typeface="Times New Roman" panose="02020603050405020304" pitchFamily="18" charset="0"/>
              </a:rPr>
              <a:t>	Franchising</a:t>
            </a: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Journal of Financial Economics</a:t>
            </a:r>
            <a:r>
              <a:rPr lang="en-US" dirty="0">
                <a:latin typeface="Times New Roman" panose="02020603050405020304" pitchFamily="18" charset="0"/>
                <a:cs typeface="Times New Roman" panose="02020603050405020304" pitchFamily="18" charset="0"/>
              </a:rPr>
              <a:t> 18. Elsevier Science Publishers B.V. </a:t>
            </a:r>
            <a:r>
              <a:rPr lang="en-US" dirty="0" smtClean="0">
                <a:latin typeface="Times New Roman" panose="02020603050405020304" pitchFamily="18" charset="0"/>
                <a:cs typeface="Times New Roman" panose="02020603050405020304" pitchFamily="18" charset="0"/>
              </a:rPr>
              <a:t>	North-Holland</a:t>
            </a:r>
            <a:r>
              <a:rPr lang="en-US" dirty="0">
                <a:latin typeface="Times New Roman" panose="02020603050405020304" pitchFamily="18" charset="0"/>
                <a:cs typeface="Times New Roman" panose="02020603050405020304" pitchFamily="18" charset="0"/>
              </a:rPr>
              <a:t>. pp. 401-420. </a:t>
            </a:r>
            <a:r>
              <a:rPr lang="en-US" dirty="0" smtClean="0">
                <a:latin typeface="Times New Roman" panose="02020603050405020304" pitchFamily="18" charset="0"/>
                <a:cs typeface="Times New Roman" panose="02020603050405020304" pitchFamily="18" charset="0"/>
              </a:rPr>
              <a:t>                                                                                  </a:t>
            </a:r>
            <a:r>
              <a:rPr lang="en-US" dirty="0" smtClean="0"/>
              <a:t>…</a:t>
            </a:r>
            <a:endParaRPr lang="en-US" dirty="0"/>
          </a:p>
          <a:p>
            <a:endParaRPr lang="en-US" dirty="0"/>
          </a:p>
        </p:txBody>
      </p:sp>
    </p:spTree>
    <p:extLst>
      <p:ext uri="{BB962C8B-B14F-4D97-AF65-F5344CB8AC3E}">
        <p14:creationId xmlns:p14="http://schemas.microsoft.com/office/powerpoint/2010/main" val="83293215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63562"/>
          </a:xfrm>
        </p:spPr>
        <p:txBody>
          <a:bodyPr>
            <a:normAutofit fontScale="90000"/>
          </a:bodyPr>
          <a:lstStyle/>
          <a:p>
            <a:r>
              <a:rPr lang="es-MX" sz="3200" dirty="0">
                <a:latin typeface="Times New Roman" panose="02020603050405020304" pitchFamily="18" charset="0"/>
                <a:cs typeface="Times New Roman" panose="02020603050405020304" pitchFamily="18" charset="0"/>
              </a:rPr>
              <a:t>Bibliografía</a:t>
            </a:r>
            <a:endParaRPr lang="en-US" sz="3200" dirty="0"/>
          </a:p>
        </p:txBody>
      </p:sp>
      <p:sp>
        <p:nvSpPr>
          <p:cNvPr id="3" name="2 Marcador de contenido"/>
          <p:cNvSpPr>
            <a:spLocks noGrp="1"/>
          </p:cNvSpPr>
          <p:nvPr>
            <p:ph idx="1"/>
          </p:nvPr>
        </p:nvSpPr>
        <p:spPr>
          <a:xfrm>
            <a:off x="304800" y="1219200"/>
            <a:ext cx="8382000" cy="5257800"/>
          </a:xfrm>
        </p:spPr>
        <p:txBody>
          <a:bodyPr>
            <a:normAutofit fontScale="40000" lnSpcReduction="20000"/>
          </a:bodyPr>
          <a:lstStyle/>
          <a:p>
            <a:pPr marL="0" indent="0">
              <a:buNone/>
            </a:pPr>
            <a:r>
              <a:rPr lang="en-US" sz="4500" dirty="0" err="1">
                <a:latin typeface="Times New Roman" panose="02020603050405020304" pitchFamily="18" charset="0"/>
                <a:cs typeface="Times New Roman" panose="02020603050405020304" pitchFamily="18" charset="0"/>
              </a:rPr>
              <a:t>Brouthers</a:t>
            </a:r>
            <a:r>
              <a:rPr lang="en-US" sz="4500" dirty="0">
                <a:latin typeface="Times New Roman" panose="02020603050405020304" pitchFamily="18" charset="0"/>
                <a:cs typeface="Times New Roman" panose="02020603050405020304" pitchFamily="18" charset="0"/>
              </a:rPr>
              <a:t>, K. D., </a:t>
            </a:r>
            <a:r>
              <a:rPr lang="en-US" sz="4500" dirty="0" err="1">
                <a:latin typeface="Times New Roman" panose="02020603050405020304" pitchFamily="18" charset="0"/>
                <a:cs typeface="Times New Roman" panose="02020603050405020304" pitchFamily="18" charset="0"/>
              </a:rPr>
              <a:t>Brouthers</a:t>
            </a:r>
            <a:r>
              <a:rPr lang="en-US" sz="4500" dirty="0">
                <a:latin typeface="Times New Roman" panose="02020603050405020304" pitchFamily="18" charset="0"/>
                <a:cs typeface="Times New Roman" panose="02020603050405020304" pitchFamily="18" charset="0"/>
              </a:rPr>
              <a:t>, L. E., y Werner, S. (2003). Transaction </a:t>
            </a:r>
            <a:r>
              <a:rPr lang="en-US" sz="4500" dirty="0" smtClean="0">
                <a:latin typeface="Times New Roman" panose="02020603050405020304" pitchFamily="18" charset="0"/>
                <a:cs typeface="Times New Roman" panose="02020603050405020304" pitchFamily="18" charset="0"/>
              </a:rPr>
              <a:t>costs-	enhanced 	mode </a:t>
            </a:r>
            <a:r>
              <a:rPr lang="en-US" sz="4500" dirty="0">
                <a:latin typeface="Times New Roman" panose="02020603050405020304" pitchFamily="18" charset="0"/>
                <a:cs typeface="Times New Roman" panose="02020603050405020304" pitchFamily="18" charset="0"/>
              </a:rPr>
              <a:t>choices and firm performance. </a:t>
            </a:r>
            <a:r>
              <a:rPr lang="es-MX" sz="4500" i="1" dirty="0" err="1">
                <a:latin typeface="Times New Roman" panose="02020603050405020304" pitchFamily="18" charset="0"/>
                <a:cs typeface="Times New Roman" panose="02020603050405020304" pitchFamily="18" charset="0"/>
              </a:rPr>
              <a:t>Strategic</a:t>
            </a:r>
            <a:r>
              <a:rPr lang="es-MX" sz="4500" i="1" dirty="0">
                <a:latin typeface="Times New Roman" panose="02020603050405020304" pitchFamily="18" charset="0"/>
                <a:cs typeface="Times New Roman" panose="02020603050405020304" pitchFamily="18" charset="0"/>
              </a:rPr>
              <a:t> </a:t>
            </a:r>
            <a:r>
              <a:rPr lang="es-MX" sz="4500" i="1" dirty="0" smtClean="0">
                <a:latin typeface="Times New Roman" panose="02020603050405020304" pitchFamily="18" charset="0"/>
                <a:cs typeface="Times New Roman" panose="02020603050405020304" pitchFamily="18" charset="0"/>
              </a:rPr>
              <a:t>	Management </a:t>
            </a:r>
            <a:r>
              <a:rPr lang="es-MX" sz="4500" i="1" dirty="0" err="1">
                <a:latin typeface="Times New Roman" panose="02020603050405020304" pitchFamily="18" charset="0"/>
                <a:cs typeface="Times New Roman" panose="02020603050405020304" pitchFamily="18" charset="0"/>
              </a:rPr>
              <a:t>Journal</a:t>
            </a:r>
            <a:r>
              <a:rPr lang="es-MX" sz="4500" dirty="0">
                <a:latin typeface="Times New Roman" panose="02020603050405020304" pitchFamily="18" charset="0"/>
                <a:cs typeface="Times New Roman" panose="02020603050405020304" pitchFamily="18" charset="0"/>
              </a:rPr>
              <a:t>, Vol. </a:t>
            </a:r>
            <a:r>
              <a:rPr lang="es-MX" sz="4500" dirty="0" smtClean="0">
                <a:latin typeface="Times New Roman" panose="02020603050405020304" pitchFamily="18" charset="0"/>
                <a:cs typeface="Times New Roman" panose="02020603050405020304" pitchFamily="18" charset="0"/>
              </a:rPr>
              <a:t>	24</a:t>
            </a:r>
            <a:r>
              <a:rPr lang="es-MX" sz="4500" dirty="0">
                <a:latin typeface="Times New Roman" panose="02020603050405020304" pitchFamily="18" charset="0"/>
                <a:cs typeface="Times New Roman" panose="02020603050405020304" pitchFamily="18" charset="0"/>
              </a:rPr>
              <a:t>. pp. 1239-1248. </a:t>
            </a:r>
            <a:endParaRPr lang="en-US" sz="4500" dirty="0">
              <a:latin typeface="Times New Roman" panose="02020603050405020304" pitchFamily="18" charset="0"/>
              <a:cs typeface="Times New Roman" panose="02020603050405020304" pitchFamily="18" charset="0"/>
            </a:endParaRPr>
          </a:p>
          <a:p>
            <a:pPr marL="0" indent="0">
              <a:buNone/>
            </a:pPr>
            <a:r>
              <a:rPr lang="es-MX" sz="4500" dirty="0">
                <a:latin typeface="Times New Roman" panose="02020603050405020304" pitchFamily="18" charset="0"/>
                <a:cs typeface="Times New Roman" panose="02020603050405020304" pitchFamily="18" charset="0"/>
              </a:rPr>
              <a:t>Cerda, J., y Villarroel, L.  (2008). Evaluación de la concordancia </a:t>
            </a:r>
            <a:r>
              <a:rPr lang="es-MX" sz="4500" dirty="0" smtClean="0">
                <a:latin typeface="Times New Roman" panose="02020603050405020304" pitchFamily="18" charset="0"/>
                <a:cs typeface="Times New Roman" panose="02020603050405020304" pitchFamily="18" charset="0"/>
              </a:rPr>
              <a:t>inter-	observador </a:t>
            </a:r>
            <a:r>
              <a:rPr lang="es-MX" sz="4500" dirty="0">
                <a:latin typeface="Times New Roman" panose="02020603050405020304" pitchFamily="18" charset="0"/>
                <a:cs typeface="Times New Roman" panose="02020603050405020304" pitchFamily="18" charset="0"/>
              </a:rPr>
              <a:t>en investigación pediátrica: Coeficiente de Kappa. </a:t>
            </a:r>
            <a:r>
              <a:rPr lang="es-MX" sz="4500" dirty="0" smtClean="0">
                <a:latin typeface="Times New Roman" panose="02020603050405020304" pitchFamily="18" charset="0"/>
                <a:cs typeface="Times New Roman" panose="02020603050405020304" pitchFamily="18" charset="0"/>
              </a:rPr>
              <a:t>	</a:t>
            </a:r>
            <a:r>
              <a:rPr lang="es-MX" sz="4500" i="1" dirty="0" smtClean="0">
                <a:latin typeface="Times New Roman" panose="02020603050405020304" pitchFamily="18" charset="0"/>
                <a:cs typeface="Times New Roman" panose="02020603050405020304" pitchFamily="18" charset="0"/>
              </a:rPr>
              <a:t>Bioestadística</a:t>
            </a:r>
            <a:r>
              <a:rPr lang="es-MX" sz="4500" dirty="0">
                <a:latin typeface="Times New Roman" panose="02020603050405020304" pitchFamily="18" charset="0"/>
                <a:cs typeface="Times New Roman" panose="02020603050405020304" pitchFamily="18" charset="0"/>
              </a:rPr>
              <a:t>, Vol. 79. pp. 54-59.</a:t>
            </a:r>
            <a:endParaRPr lang="en-US" sz="4500" dirty="0">
              <a:latin typeface="Times New Roman" panose="02020603050405020304" pitchFamily="18" charset="0"/>
              <a:cs typeface="Times New Roman" panose="02020603050405020304" pitchFamily="18" charset="0"/>
            </a:endParaRPr>
          </a:p>
          <a:p>
            <a:pPr marL="0" indent="0">
              <a:buNone/>
            </a:pPr>
            <a:r>
              <a:rPr lang="es-MX" sz="4500" dirty="0" err="1">
                <a:latin typeface="Times New Roman" panose="02020603050405020304" pitchFamily="18" charset="0"/>
                <a:cs typeface="Times New Roman" panose="02020603050405020304" pitchFamily="18" charset="0"/>
              </a:rPr>
              <a:t>Diaz</a:t>
            </a:r>
            <a:r>
              <a:rPr lang="es-MX" sz="4500" dirty="0">
                <a:latin typeface="Times New Roman" panose="02020603050405020304" pitchFamily="18" charset="0"/>
                <a:cs typeface="Times New Roman" panose="02020603050405020304" pitchFamily="18" charset="0"/>
              </a:rPr>
              <a:t>, Mata A. (2013). </a:t>
            </a:r>
            <a:r>
              <a:rPr lang="es-MX" sz="4500" i="1" dirty="0">
                <a:latin typeface="Times New Roman" panose="02020603050405020304" pitchFamily="18" charset="0"/>
                <a:cs typeface="Times New Roman" panose="02020603050405020304" pitchFamily="18" charset="0"/>
              </a:rPr>
              <a:t>Estadística aplicada a la administración y la economía</a:t>
            </a:r>
            <a:r>
              <a:rPr lang="es-MX" sz="4500" dirty="0">
                <a:latin typeface="Times New Roman" panose="02020603050405020304" pitchFamily="18" charset="0"/>
                <a:cs typeface="Times New Roman" panose="02020603050405020304" pitchFamily="18" charset="0"/>
              </a:rPr>
              <a:t>, </a:t>
            </a:r>
            <a:r>
              <a:rPr lang="es-MX" sz="4500" dirty="0" smtClean="0">
                <a:latin typeface="Times New Roman" panose="02020603050405020304" pitchFamily="18" charset="0"/>
                <a:cs typeface="Times New Roman" panose="02020603050405020304" pitchFamily="18" charset="0"/>
              </a:rPr>
              <a:t>	Mc </a:t>
            </a:r>
            <a:r>
              <a:rPr lang="es-MX" sz="4500" dirty="0">
                <a:latin typeface="Times New Roman" panose="02020603050405020304" pitchFamily="18" charset="0"/>
                <a:cs typeface="Times New Roman" panose="02020603050405020304" pitchFamily="18" charset="0"/>
              </a:rPr>
              <a:t>Graw </a:t>
            </a:r>
            <a:r>
              <a:rPr lang="es-MX" sz="4500" dirty="0" smtClean="0">
                <a:latin typeface="Times New Roman" panose="02020603050405020304" pitchFamily="18" charset="0"/>
                <a:cs typeface="Times New Roman" panose="02020603050405020304" pitchFamily="18" charset="0"/>
              </a:rPr>
              <a:t>	Hill</a:t>
            </a:r>
            <a:r>
              <a:rPr lang="es-MX" sz="4500" dirty="0">
                <a:latin typeface="Times New Roman" panose="02020603050405020304" pitchFamily="18" charset="0"/>
                <a:cs typeface="Times New Roman" panose="02020603050405020304" pitchFamily="18" charset="0"/>
              </a:rPr>
              <a:t>, Primera edición. 609 págs.</a:t>
            </a:r>
            <a:endParaRPr lang="en-US" sz="4500" dirty="0">
              <a:latin typeface="Times New Roman" panose="02020603050405020304" pitchFamily="18" charset="0"/>
              <a:cs typeface="Times New Roman" panose="02020603050405020304" pitchFamily="18" charset="0"/>
            </a:endParaRPr>
          </a:p>
          <a:p>
            <a:pPr marL="0" indent="0">
              <a:buNone/>
            </a:pPr>
            <a:r>
              <a:rPr lang="es-MX" sz="4500" dirty="0">
                <a:latin typeface="Times New Roman" panose="02020603050405020304" pitchFamily="18" charset="0"/>
                <a:cs typeface="Times New Roman" panose="02020603050405020304" pitchFamily="18" charset="0"/>
              </a:rPr>
              <a:t>El Financiero, </a:t>
            </a:r>
            <a:r>
              <a:rPr lang="es-MX" sz="4500" dirty="0" smtClean="0">
                <a:latin typeface="Times New Roman" panose="02020603050405020304" pitchFamily="18" charset="0"/>
                <a:cs typeface="Times New Roman" panose="02020603050405020304" pitchFamily="18" charset="0"/>
              </a:rPr>
              <a:t>	</a:t>
            </a:r>
            <a:r>
              <a:rPr lang="es-MX" sz="4500" u="sng" dirty="0" smtClean="0">
                <a:latin typeface="Times New Roman" panose="02020603050405020304" pitchFamily="18" charset="0"/>
                <a:cs typeface="Times New Roman" panose="02020603050405020304" pitchFamily="18" charset="0"/>
                <a:hlinkClick r:id="rId2"/>
              </a:rPr>
              <a:t>http</a:t>
            </a:r>
            <a:r>
              <a:rPr lang="es-MX" sz="4500" u="sng" dirty="0">
                <a:latin typeface="Times New Roman" panose="02020603050405020304" pitchFamily="18" charset="0"/>
                <a:cs typeface="Times New Roman" panose="02020603050405020304" pitchFamily="18" charset="0"/>
                <a:hlinkClick r:id="rId2"/>
              </a:rPr>
              <a:t>://www.elfinanciero.com.mx/suplementos/franquicias.html</a:t>
            </a:r>
            <a:r>
              <a:rPr lang="es-MX" sz="4500" dirty="0">
                <a:latin typeface="Times New Roman" panose="02020603050405020304" pitchFamily="18" charset="0"/>
                <a:cs typeface="Times New Roman" panose="02020603050405020304" pitchFamily="18" charset="0"/>
              </a:rPr>
              <a:t>, </a:t>
            </a:r>
            <a:r>
              <a:rPr lang="es-MX" sz="4500" dirty="0" smtClean="0">
                <a:latin typeface="Times New Roman" panose="02020603050405020304" pitchFamily="18" charset="0"/>
                <a:cs typeface="Times New Roman" panose="02020603050405020304" pitchFamily="18" charset="0"/>
              </a:rPr>
              <a:t>	Consultado </a:t>
            </a:r>
            <a:r>
              <a:rPr lang="es-MX" sz="4500" dirty="0">
                <a:latin typeface="Times New Roman" panose="02020603050405020304" pitchFamily="18" charset="0"/>
                <a:cs typeface="Times New Roman" panose="02020603050405020304" pitchFamily="18" charset="0"/>
              </a:rPr>
              <a:t>el 26 de octubre de 2014.</a:t>
            </a:r>
            <a:endParaRPr lang="en-US" sz="4500" dirty="0">
              <a:latin typeface="Times New Roman" panose="02020603050405020304" pitchFamily="18" charset="0"/>
              <a:cs typeface="Times New Roman" panose="02020603050405020304" pitchFamily="18" charset="0"/>
            </a:endParaRPr>
          </a:p>
          <a:p>
            <a:pPr marL="0" indent="0">
              <a:buNone/>
            </a:pPr>
            <a:r>
              <a:rPr lang="es-MX" sz="4500" dirty="0" err="1">
                <a:latin typeface="Times New Roman" panose="02020603050405020304" pitchFamily="18" charset="0"/>
                <a:cs typeface="Times New Roman" panose="02020603050405020304" pitchFamily="18" charset="0"/>
              </a:rPr>
              <a:t>Entrepreneur</a:t>
            </a:r>
            <a:r>
              <a:rPr lang="es-MX" sz="4500" dirty="0">
                <a:latin typeface="Times New Roman" panose="02020603050405020304" pitchFamily="18" charset="0"/>
                <a:cs typeface="Times New Roman" panose="02020603050405020304" pitchFamily="18" charset="0"/>
              </a:rPr>
              <a:t>, (2013). </a:t>
            </a:r>
            <a:r>
              <a:rPr lang="es-MX" sz="4500" i="1" dirty="0" err="1">
                <a:latin typeface="Times New Roman" panose="02020603050405020304" pitchFamily="18" charset="0"/>
                <a:cs typeface="Times New Roman" panose="02020603050405020304" pitchFamily="18" charset="0"/>
              </a:rPr>
              <a:t>Entrepreneur</a:t>
            </a:r>
            <a:r>
              <a:rPr lang="es-MX" sz="4500" dirty="0">
                <a:latin typeface="Times New Roman" panose="02020603050405020304" pitchFamily="18" charset="0"/>
                <a:cs typeface="Times New Roman" panose="02020603050405020304" pitchFamily="18" charset="0"/>
              </a:rPr>
              <a:t> 500 Franquicias. Edición 20 aniversario, </a:t>
            </a:r>
            <a:r>
              <a:rPr lang="es-MX" sz="4500" dirty="0" smtClean="0">
                <a:latin typeface="Times New Roman" panose="02020603050405020304" pitchFamily="18" charset="0"/>
                <a:cs typeface="Times New Roman" panose="02020603050405020304" pitchFamily="18" charset="0"/>
              </a:rPr>
              <a:t>	Enero</a:t>
            </a:r>
            <a:r>
              <a:rPr lang="es-MX" sz="4500" dirty="0">
                <a:latin typeface="Times New Roman" panose="02020603050405020304" pitchFamily="18" charset="0"/>
                <a:cs typeface="Times New Roman" panose="02020603050405020304" pitchFamily="18" charset="0"/>
              </a:rPr>
              <a:t>. </a:t>
            </a:r>
            <a:r>
              <a:rPr lang="es-MX" sz="4500" dirty="0" smtClean="0">
                <a:latin typeface="Times New Roman" panose="02020603050405020304" pitchFamily="18" charset="0"/>
                <a:cs typeface="Times New Roman" panose="02020603050405020304" pitchFamily="18" charset="0"/>
              </a:rPr>
              <a:t>	ISSN </a:t>
            </a:r>
            <a:r>
              <a:rPr lang="es-MX" sz="4500" dirty="0">
                <a:latin typeface="Times New Roman" panose="02020603050405020304" pitchFamily="18" charset="0"/>
                <a:cs typeface="Times New Roman" panose="02020603050405020304" pitchFamily="18" charset="0"/>
              </a:rPr>
              <a:t>1665-5087.</a:t>
            </a:r>
            <a:endParaRPr lang="en-US" sz="4500" dirty="0">
              <a:latin typeface="Times New Roman" panose="02020603050405020304" pitchFamily="18" charset="0"/>
              <a:cs typeface="Times New Roman" panose="02020603050405020304" pitchFamily="18" charset="0"/>
            </a:endParaRPr>
          </a:p>
          <a:p>
            <a:pPr marL="0" indent="0">
              <a:buNone/>
            </a:pPr>
            <a:r>
              <a:rPr lang="es-MX" sz="4500" dirty="0">
                <a:latin typeface="Times New Roman" panose="02020603050405020304" pitchFamily="18" charset="0"/>
                <a:cs typeface="Times New Roman" panose="02020603050405020304" pitchFamily="18" charset="0"/>
              </a:rPr>
              <a:t>Flores, Romero M. B., y Méndez, González, C. (2013). Determinantes de la </a:t>
            </a:r>
            <a:r>
              <a:rPr lang="es-MX" sz="4500" dirty="0" smtClean="0">
                <a:latin typeface="Times New Roman" panose="02020603050405020304" pitchFamily="18" charset="0"/>
                <a:cs typeface="Times New Roman" panose="02020603050405020304" pitchFamily="18" charset="0"/>
              </a:rPr>
              <a:t>I	</a:t>
            </a:r>
            <a:r>
              <a:rPr lang="es-MX" sz="4500" dirty="0" err="1" smtClean="0">
                <a:latin typeface="Times New Roman" panose="02020603050405020304" pitchFamily="18" charset="0"/>
                <a:cs typeface="Times New Roman" panose="02020603050405020304" pitchFamily="18" charset="0"/>
              </a:rPr>
              <a:t>nternacionalización</a:t>
            </a:r>
            <a:r>
              <a:rPr lang="es-MX" sz="4500" dirty="0" smtClean="0">
                <a:latin typeface="Times New Roman" panose="02020603050405020304" pitchFamily="18" charset="0"/>
                <a:cs typeface="Times New Roman" panose="02020603050405020304" pitchFamily="18" charset="0"/>
              </a:rPr>
              <a:t> </a:t>
            </a:r>
            <a:r>
              <a:rPr lang="es-MX" sz="4500" dirty="0">
                <a:latin typeface="Times New Roman" panose="02020603050405020304" pitchFamily="18" charset="0"/>
                <a:cs typeface="Times New Roman" panose="02020603050405020304" pitchFamily="18" charset="0"/>
              </a:rPr>
              <a:t>Empresarial:</a:t>
            </a:r>
            <a:r>
              <a:rPr lang="es-MX" sz="4500" i="1" dirty="0">
                <a:latin typeface="Times New Roman" panose="02020603050405020304" pitchFamily="18" charset="0"/>
                <a:cs typeface="Times New Roman" panose="02020603050405020304" pitchFamily="18" charset="0"/>
              </a:rPr>
              <a:t> Una Aproximación Mediante la </a:t>
            </a:r>
            <a:r>
              <a:rPr lang="es-MX" sz="4500" i="1" dirty="0" smtClean="0">
                <a:latin typeface="Times New Roman" panose="02020603050405020304" pitchFamily="18" charset="0"/>
                <a:cs typeface="Times New Roman" panose="02020603050405020304" pitchFamily="18" charset="0"/>
              </a:rPr>
              <a:t>	Metodología </a:t>
            </a:r>
            <a:r>
              <a:rPr lang="es-MX" sz="4500" i="1" dirty="0">
                <a:latin typeface="Times New Roman" panose="02020603050405020304" pitchFamily="18" charset="0"/>
                <a:cs typeface="Times New Roman" panose="02020603050405020304" pitchFamily="18" charset="0"/>
              </a:rPr>
              <a:t>del Cuadro de Frecuencias.</a:t>
            </a:r>
            <a:r>
              <a:rPr lang="es-MX" sz="4500" dirty="0">
                <a:latin typeface="Times New Roman" panose="02020603050405020304" pitchFamily="18" charset="0"/>
                <a:cs typeface="Times New Roman" panose="02020603050405020304" pitchFamily="18" charset="0"/>
              </a:rPr>
              <a:t> HERRAMIENTAS PARA LA </a:t>
            </a:r>
            <a:r>
              <a:rPr lang="es-MX" sz="4500" dirty="0" smtClean="0">
                <a:latin typeface="Times New Roman" panose="02020603050405020304" pitchFamily="18" charset="0"/>
                <a:cs typeface="Times New Roman" panose="02020603050405020304" pitchFamily="18" charset="0"/>
              </a:rPr>
              <a:t>	MEJORA 	DE </a:t>
            </a:r>
            <a:r>
              <a:rPr lang="es-MX" sz="4500" dirty="0">
                <a:latin typeface="Times New Roman" panose="02020603050405020304" pitchFamily="18" charset="0"/>
                <a:cs typeface="Times New Roman" panose="02020603050405020304" pitchFamily="18" charset="0"/>
              </a:rPr>
              <a:t>LAS ORGANIZACIONES DEL SIGLO XXI. Coord. </a:t>
            </a:r>
            <a:r>
              <a:rPr lang="es-MX" sz="4500" dirty="0" smtClean="0">
                <a:latin typeface="Times New Roman" panose="02020603050405020304" pitchFamily="18" charset="0"/>
                <a:cs typeface="Times New Roman" panose="02020603050405020304" pitchFamily="18" charset="0"/>
              </a:rPr>
              <a:t>		González</a:t>
            </a:r>
            <a:r>
              <a:rPr lang="es-MX" sz="4500" dirty="0">
                <a:latin typeface="Times New Roman" panose="02020603050405020304" pitchFamily="18" charset="0"/>
                <a:cs typeface="Times New Roman" panose="02020603050405020304" pitchFamily="18" charset="0"/>
              </a:rPr>
              <a:t>, Santoyo Federico </a:t>
            </a:r>
            <a:r>
              <a:rPr lang="es-MX" sz="4500" dirty="0" smtClean="0">
                <a:latin typeface="Times New Roman" panose="02020603050405020304" pitchFamily="18" charset="0"/>
                <a:cs typeface="Times New Roman" panose="02020603050405020304" pitchFamily="18" charset="0"/>
              </a:rPr>
              <a:t>	y </a:t>
            </a:r>
            <a:r>
              <a:rPr lang="es-MX" sz="4500" dirty="0">
                <a:latin typeface="Times New Roman" panose="02020603050405020304" pitchFamily="18" charset="0"/>
                <a:cs typeface="Times New Roman" panose="02020603050405020304" pitchFamily="18" charset="0"/>
              </a:rPr>
              <a:t>Martha Beatriz Flores Romero. ISBN: 978-607-9096-18-2. pp. 486-499.</a:t>
            </a:r>
            <a:endParaRPr lang="en-US" sz="4500" dirty="0">
              <a:latin typeface="Times New Roman" panose="02020603050405020304" pitchFamily="18" charset="0"/>
              <a:cs typeface="Times New Roman" panose="02020603050405020304" pitchFamily="18" charset="0"/>
            </a:endParaRPr>
          </a:p>
          <a:p>
            <a:pPr marL="0" indent="0">
              <a:buNone/>
            </a:pPr>
            <a:r>
              <a:rPr lang="es-MX" sz="4500" dirty="0">
                <a:latin typeface="Times New Roman" panose="02020603050405020304" pitchFamily="18" charset="0"/>
                <a:cs typeface="Times New Roman" panose="02020603050405020304" pitchFamily="18" charset="0"/>
              </a:rPr>
              <a:t>Guerrero, B., M.E., </a:t>
            </a:r>
            <a:r>
              <a:rPr lang="es-MX" sz="4500" dirty="0" err="1">
                <a:latin typeface="Times New Roman" panose="02020603050405020304" pitchFamily="18" charset="0"/>
                <a:cs typeface="Times New Roman" panose="02020603050405020304" pitchFamily="18" charset="0"/>
              </a:rPr>
              <a:t>Armenderos</a:t>
            </a:r>
            <a:r>
              <a:rPr lang="es-MX" sz="4500" dirty="0">
                <a:latin typeface="Times New Roman" panose="02020603050405020304" pitchFamily="18" charset="0"/>
                <a:cs typeface="Times New Roman" panose="02020603050405020304" pitchFamily="18" charset="0"/>
              </a:rPr>
              <a:t>, A., </a:t>
            </a:r>
            <a:r>
              <a:rPr lang="es-MX" sz="4500" dirty="0" err="1">
                <a:latin typeface="Times New Roman" panose="02020603050405020304" pitchFamily="18" charset="0"/>
                <a:cs typeface="Times New Roman" panose="02020603050405020304" pitchFamily="18" charset="0"/>
              </a:rPr>
              <a:t>Ma</a:t>
            </a:r>
            <a:r>
              <a:rPr lang="es-MX" sz="4500" dirty="0">
                <a:latin typeface="Times New Roman" panose="02020603050405020304" pitchFamily="18" charset="0"/>
                <a:cs typeface="Times New Roman" panose="02020603050405020304" pitchFamily="18" charset="0"/>
              </a:rPr>
              <a:t> C., y Medina, E. M. (2014) Desarrollo </a:t>
            </a:r>
            <a:r>
              <a:rPr lang="es-MX" sz="4500" dirty="0" smtClean="0">
                <a:latin typeface="Times New Roman" panose="02020603050405020304" pitchFamily="18" charset="0"/>
                <a:cs typeface="Times New Roman" panose="02020603050405020304" pitchFamily="18" charset="0"/>
              </a:rPr>
              <a:t>	estratégico </a:t>
            </a:r>
            <a:r>
              <a:rPr lang="es-MX" sz="4500" dirty="0">
                <a:latin typeface="Times New Roman" panose="02020603050405020304" pitchFamily="18" charset="0"/>
                <a:cs typeface="Times New Roman" panose="02020603050405020304" pitchFamily="18" charset="0"/>
              </a:rPr>
              <a:t>de las franquicias mexicanas: Estudio empírico en la comarca </a:t>
            </a:r>
            <a:r>
              <a:rPr lang="es-MX" sz="4500" dirty="0" smtClean="0">
                <a:latin typeface="Times New Roman" panose="02020603050405020304" pitchFamily="18" charset="0"/>
                <a:cs typeface="Times New Roman" panose="02020603050405020304" pitchFamily="18" charset="0"/>
              </a:rPr>
              <a:t>	lagunera</a:t>
            </a:r>
            <a:r>
              <a:rPr lang="es-MX" sz="4500" dirty="0">
                <a:latin typeface="Times New Roman" panose="02020603050405020304" pitchFamily="18" charset="0"/>
                <a:cs typeface="Times New Roman" panose="02020603050405020304" pitchFamily="18" charset="0"/>
              </a:rPr>
              <a:t>, México. Revista Internacional Administración &amp; Finanzas. </a:t>
            </a:r>
            <a:r>
              <a:rPr lang="es-MX" sz="4500" dirty="0" smtClean="0">
                <a:latin typeface="Times New Roman" panose="02020603050405020304" pitchFamily="18" charset="0"/>
                <a:cs typeface="Times New Roman" panose="02020603050405020304" pitchFamily="18" charset="0"/>
              </a:rPr>
              <a:t>	Vol</a:t>
            </a:r>
            <a:r>
              <a:rPr lang="es-MX" sz="4500" dirty="0">
                <a:latin typeface="Times New Roman" panose="02020603050405020304" pitchFamily="18" charset="0"/>
                <a:cs typeface="Times New Roman" panose="02020603050405020304" pitchFamily="18" charset="0"/>
              </a:rPr>
              <a:t>. 7. </a:t>
            </a:r>
            <a:r>
              <a:rPr lang="es-MX" sz="4500" dirty="0" smtClean="0">
                <a:latin typeface="Times New Roman" panose="02020603050405020304" pitchFamily="18" charset="0"/>
                <a:cs typeface="Times New Roman" panose="02020603050405020304" pitchFamily="18" charset="0"/>
              </a:rPr>
              <a:t>	Número </a:t>
            </a:r>
            <a:r>
              <a:rPr lang="es-MX" sz="4500" dirty="0">
                <a:latin typeface="Times New Roman" panose="02020603050405020304" pitchFamily="18" charset="0"/>
                <a:cs typeface="Times New Roman" panose="02020603050405020304" pitchFamily="18" charset="0"/>
              </a:rPr>
              <a:t>6. pp. 45-61.</a:t>
            </a:r>
            <a:endParaRPr lang="en-US" sz="4500" dirty="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3016558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9762"/>
          </a:xfrm>
        </p:spPr>
        <p:txBody>
          <a:bodyPr>
            <a:normAutofit/>
          </a:bodyPr>
          <a:lstStyle/>
          <a:p>
            <a:r>
              <a:rPr lang="es-MX" sz="3200" dirty="0" smtClean="0">
                <a:latin typeface="Times New Roman" panose="02020603050405020304" pitchFamily="18" charset="0"/>
                <a:cs typeface="Times New Roman" panose="02020603050405020304" pitchFamily="18" charset="0"/>
              </a:rPr>
              <a:t>Bibliografía</a:t>
            </a:r>
            <a:endParaRPr lang="en-US" sz="3200" dirty="0">
              <a:latin typeface="Times New Roman" panose="02020603050405020304" pitchFamily="18" charset="0"/>
              <a:cs typeface="Times New Roman" panose="02020603050405020304" pitchFamily="18" charset="0"/>
            </a:endParaRPr>
          </a:p>
        </p:txBody>
      </p:sp>
      <p:sp>
        <p:nvSpPr>
          <p:cNvPr id="3" name="2 Marcador de contenido"/>
          <p:cNvSpPr>
            <a:spLocks noGrp="1"/>
          </p:cNvSpPr>
          <p:nvPr>
            <p:ph idx="1"/>
          </p:nvPr>
        </p:nvSpPr>
        <p:spPr>
          <a:xfrm>
            <a:off x="457200" y="1295400"/>
            <a:ext cx="8229600" cy="4830763"/>
          </a:xfrm>
        </p:spPr>
        <p:txBody>
          <a:bodyPr>
            <a:normAutofit fontScale="55000" lnSpcReduction="20000"/>
          </a:bodyPr>
          <a:lstStyle/>
          <a:p>
            <a:pPr marL="0" indent="0">
              <a:buNone/>
            </a:pPr>
            <a:r>
              <a:rPr lang="es-MX" dirty="0">
                <a:latin typeface="Times New Roman" panose="02020603050405020304" pitchFamily="18" charset="0"/>
                <a:cs typeface="Times New Roman" panose="02020603050405020304" pitchFamily="18" charset="0"/>
              </a:rPr>
              <a:t>INEGI, Instituto Nacional de Estadística y Geografía, </a:t>
            </a:r>
            <a:r>
              <a:rPr lang="es-MX" dirty="0" smtClean="0">
                <a:latin typeface="Times New Roman" panose="02020603050405020304" pitchFamily="18" charset="0"/>
                <a:cs typeface="Times New Roman" panose="02020603050405020304" pitchFamily="18" charset="0"/>
              </a:rPr>
              <a:t>	</a:t>
            </a:r>
            <a:r>
              <a:rPr lang="es-MX" u="sng" dirty="0" smtClean="0">
                <a:latin typeface="Times New Roman" panose="02020603050405020304" pitchFamily="18" charset="0"/>
                <a:cs typeface="Times New Roman" panose="02020603050405020304" pitchFamily="18" charset="0"/>
                <a:hlinkClick r:id="rId2"/>
              </a:rPr>
              <a:t>http</a:t>
            </a:r>
            <a:r>
              <a:rPr lang="es-MX" u="sng" dirty="0">
                <a:latin typeface="Times New Roman" panose="02020603050405020304" pitchFamily="18" charset="0"/>
                <a:cs typeface="Times New Roman" panose="02020603050405020304" pitchFamily="18" charset="0"/>
                <a:hlinkClick r:id="rId2"/>
              </a:rPr>
              <a:t>://www.inegi.org.mx/sistemas/bie/</a:t>
            </a:r>
            <a:r>
              <a:rPr lang="es-MX" dirty="0">
                <a:latin typeface="Times New Roman" panose="02020603050405020304" pitchFamily="18" charset="0"/>
                <a:cs typeface="Times New Roman" panose="02020603050405020304" pitchFamily="18" charset="0"/>
              </a:rPr>
              <a:t>. Consultado el 22 de noviembre de </a:t>
            </a:r>
            <a:r>
              <a:rPr lang="es-MX" dirty="0" smtClean="0">
                <a:latin typeface="Times New Roman" panose="02020603050405020304" pitchFamily="18" charset="0"/>
                <a:cs typeface="Times New Roman" panose="02020603050405020304" pitchFamily="18" charset="0"/>
              </a:rPr>
              <a:t>	2014</a:t>
            </a:r>
            <a:r>
              <a:rPr lang="es-MX"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Khan, Mahmood A. (2005). Internationalization of Services. The Global Impact of US </a:t>
            </a:r>
            <a:r>
              <a:rPr lang="en-US" dirty="0" smtClean="0">
                <a:latin typeface="Times New Roman" panose="02020603050405020304" pitchFamily="18" charset="0"/>
                <a:cs typeface="Times New Roman" panose="02020603050405020304" pitchFamily="18" charset="0"/>
              </a:rPr>
              <a:t>	Franchise </a:t>
            </a:r>
            <a:r>
              <a:rPr lang="en-US" dirty="0">
                <a:latin typeface="Times New Roman" panose="02020603050405020304" pitchFamily="18" charset="0"/>
                <a:cs typeface="Times New Roman" panose="02020603050405020304" pitchFamily="18" charset="0"/>
              </a:rPr>
              <a:t>Restaurants. </a:t>
            </a:r>
            <a:r>
              <a:rPr lang="en-US" i="1" dirty="0">
                <a:latin typeface="Times New Roman" panose="02020603050405020304" pitchFamily="18" charset="0"/>
                <a:cs typeface="Times New Roman" panose="02020603050405020304" pitchFamily="18" charset="0"/>
              </a:rPr>
              <a:t>Journal of Service Research</a:t>
            </a:r>
            <a:r>
              <a:rPr lang="en-US" dirty="0">
                <a:latin typeface="Times New Roman" panose="02020603050405020304" pitchFamily="18" charset="0"/>
                <a:cs typeface="Times New Roman" panose="02020603050405020304" pitchFamily="18" charset="0"/>
              </a:rPr>
              <a:t>, Special Issue,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December, 2005) pp. 187-205.</a:t>
            </a:r>
          </a:p>
          <a:p>
            <a:pPr marL="0" indent="0">
              <a:buNone/>
            </a:pPr>
            <a:r>
              <a:rPr lang="en-US" dirty="0">
                <a:latin typeface="Times New Roman" panose="02020603050405020304" pitchFamily="18" charset="0"/>
                <a:cs typeface="Times New Roman" panose="02020603050405020304" pitchFamily="18" charset="0"/>
              </a:rPr>
              <a:t>Levin, R. L. y Rubin, D. S. (2010). </a:t>
            </a:r>
            <a:r>
              <a:rPr lang="es-MX" i="1" dirty="0">
                <a:latin typeface="Times New Roman" panose="02020603050405020304" pitchFamily="18" charset="0"/>
                <a:cs typeface="Times New Roman" panose="02020603050405020304" pitchFamily="18" charset="0"/>
              </a:rPr>
              <a:t>Estadística Para Administración y Economía</a:t>
            </a:r>
            <a:r>
              <a:rPr lang="es-MX" dirty="0">
                <a:latin typeface="Times New Roman" panose="02020603050405020304" pitchFamily="18" charset="0"/>
                <a:cs typeface="Times New Roman" panose="02020603050405020304" pitchFamily="18" charset="0"/>
              </a:rPr>
              <a:t>, Ed. </a:t>
            </a:r>
            <a:r>
              <a:rPr lang="es-MX" dirty="0" smtClean="0">
                <a:latin typeface="Times New Roman" panose="02020603050405020304" pitchFamily="18" charset="0"/>
                <a:cs typeface="Times New Roman" panose="02020603050405020304" pitchFamily="18" charset="0"/>
              </a:rPr>
              <a:t>	Pearson</a:t>
            </a:r>
            <a:r>
              <a:rPr lang="es-MX" dirty="0">
                <a:latin typeface="Times New Roman" panose="02020603050405020304" pitchFamily="18" charset="0"/>
                <a:cs typeface="Times New Roman" panose="02020603050405020304" pitchFamily="18" charset="0"/>
              </a:rPr>
              <a:t>, 7ma edición. 799 págs.</a:t>
            </a:r>
            <a:endParaRPr lang="en-US" dirty="0">
              <a:latin typeface="Times New Roman" panose="02020603050405020304" pitchFamily="18" charset="0"/>
              <a:cs typeface="Times New Roman" panose="02020603050405020304" pitchFamily="18" charset="0"/>
            </a:endParaRPr>
          </a:p>
          <a:p>
            <a:pPr marL="0" indent="0">
              <a:buNone/>
            </a:pPr>
            <a:r>
              <a:rPr lang="es-MX" dirty="0">
                <a:latin typeface="Times New Roman" panose="02020603050405020304" pitchFamily="18" charset="0"/>
                <a:cs typeface="Times New Roman" panose="02020603050405020304" pitchFamily="18" charset="0"/>
              </a:rPr>
              <a:t>Ley para el desarrollo de la competitividad de la micro, pequeña y mediana empresa </a:t>
            </a:r>
            <a:r>
              <a:rPr lang="es-MX" dirty="0" smtClean="0">
                <a:latin typeface="Times New Roman" panose="02020603050405020304" pitchFamily="18" charset="0"/>
                <a:cs typeface="Times New Roman" panose="02020603050405020304" pitchFamily="18" charset="0"/>
              </a:rPr>
              <a:t>	(</a:t>
            </a:r>
            <a:r>
              <a:rPr lang="es-MX" dirty="0">
                <a:latin typeface="Times New Roman" panose="02020603050405020304" pitchFamily="18" charset="0"/>
                <a:cs typeface="Times New Roman" panose="02020603050405020304" pitchFamily="18" charset="0"/>
              </a:rPr>
              <a:t>2012).</a:t>
            </a:r>
            <a:endParaRPr lang="en-US" dirty="0">
              <a:latin typeface="Times New Roman" panose="02020603050405020304" pitchFamily="18" charset="0"/>
              <a:cs typeface="Times New Roman" panose="02020603050405020304" pitchFamily="18" charset="0"/>
            </a:endParaRPr>
          </a:p>
          <a:p>
            <a:pPr marL="0" indent="0">
              <a:buNone/>
            </a:pPr>
            <a:r>
              <a:rPr lang="es-MX" dirty="0" err="1">
                <a:latin typeface="Times New Roman" panose="02020603050405020304" pitchFamily="18" charset="0"/>
                <a:cs typeface="Times New Roman" panose="02020603050405020304" pitchFamily="18" charset="0"/>
              </a:rPr>
              <a:t>Lind</a:t>
            </a:r>
            <a:r>
              <a:rPr lang="es-MX" dirty="0">
                <a:latin typeface="Times New Roman" panose="02020603050405020304" pitchFamily="18" charset="0"/>
                <a:cs typeface="Times New Roman" panose="02020603050405020304" pitchFamily="18" charset="0"/>
              </a:rPr>
              <a:t>, D. A., </a:t>
            </a:r>
            <a:r>
              <a:rPr lang="es-MX" dirty="0" err="1">
                <a:latin typeface="Times New Roman" panose="02020603050405020304" pitchFamily="18" charset="0"/>
                <a:cs typeface="Times New Roman" panose="02020603050405020304" pitchFamily="18" charset="0"/>
              </a:rPr>
              <a:t>Marchal</a:t>
            </a:r>
            <a:r>
              <a:rPr lang="es-MX" dirty="0">
                <a:latin typeface="Times New Roman" panose="02020603050405020304" pitchFamily="18" charset="0"/>
                <a:cs typeface="Times New Roman" panose="02020603050405020304" pitchFamily="18" charset="0"/>
              </a:rPr>
              <a:t>, W. G., y </a:t>
            </a:r>
            <a:r>
              <a:rPr lang="es-MX" dirty="0" err="1">
                <a:latin typeface="Times New Roman" panose="02020603050405020304" pitchFamily="18" charset="0"/>
                <a:cs typeface="Times New Roman" panose="02020603050405020304" pitchFamily="18" charset="0"/>
              </a:rPr>
              <a:t>Whaten</a:t>
            </a:r>
            <a:r>
              <a:rPr lang="es-MX" dirty="0">
                <a:latin typeface="Times New Roman" panose="02020603050405020304" pitchFamily="18" charset="0"/>
                <a:cs typeface="Times New Roman" panose="02020603050405020304" pitchFamily="18" charset="0"/>
              </a:rPr>
              <a:t>, S. A. (2012). </a:t>
            </a:r>
            <a:r>
              <a:rPr lang="es-MX" i="1" dirty="0">
                <a:latin typeface="Times New Roman" panose="02020603050405020304" pitchFamily="18" charset="0"/>
                <a:cs typeface="Times New Roman" panose="02020603050405020304" pitchFamily="18" charset="0"/>
              </a:rPr>
              <a:t>Estadística Aplicada a los </a:t>
            </a:r>
            <a:r>
              <a:rPr lang="es-MX" i="1" dirty="0" smtClean="0">
                <a:latin typeface="Times New Roman" panose="02020603050405020304" pitchFamily="18" charset="0"/>
                <a:cs typeface="Times New Roman" panose="02020603050405020304" pitchFamily="18" charset="0"/>
              </a:rPr>
              <a:t>	Negocios </a:t>
            </a:r>
            <a:r>
              <a:rPr lang="es-MX" i="1" dirty="0">
                <a:latin typeface="Times New Roman" panose="02020603050405020304" pitchFamily="18" charset="0"/>
                <a:cs typeface="Times New Roman" panose="02020603050405020304" pitchFamily="18" charset="0"/>
              </a:rPr>
              <a:t>y la Economía</a:t>
            </a:r>
            <a:r>
              <a:rPr lang="es-MX" dirty="0">
                <a:latin typeface="Times New Roman" panose="02020603050405020304" pitchFamily="18" charset="0"/>
                <a:cs typeface="Times New Roman" panose="02020603050405020304" pitchFamily="18" charset="0"/>
              </a:rPr>
              <a:t>. Mc Graw Hill, 15ed. 856 págs.  </a:t>
            </a:r>
            <a:endParaRPr lang="en-US" dirty="0">
              <a:latin typeface="Times New Roman" panose="02020603050405020304" pitchFamily="18" charset="0"/>
              <a:cs typeface="Times New Roman" panose="02020603050405020304" pitchFamily="18" charset="0"/>
            </a:endParaRPr>
          </a:p>
          <a:p>
            <a:pPr marL="0" indent="0">
              <a:buNone/>
            </a:pPr>
            <a:r>
              <a:rPr lang="es-MX" dirty="0" err="1">
                <a:latin typeface="Times New Roman" panose="02020603050405020304" pitchFamily="18" charset="0"/>
                <a:cs typeface="Times New Roman" panose="02020603050405020304" pitchFamily="18" charset="0"/>
              </a:rPr>
              <a:t>Martinez</a:t>
            </a:r>
            <a:r>
              <a:rPr lang="es-MX" dirty="0">
                <a:latin typeface="Times New Roman" panose="02020603050405020304" pitchFamily="18" charset="0"/>
                <a:cs typeface="Times New Roman" panose="02020603050405020304" pitchFamily="18" charset="0"/>
              </a:rPr>
              <a:t>, </a:t>
            </a:r>
            <a:r>
              <a:rPr lang="es-MX" dirty="0" err="1">
                <a:latin typeface="Times New Roman" panose="02020603050405020304" pitchFamily="18" charset="0"/>
                <a:cs typeface="Times New Roman" panose="02020603050405020304" pitchFamily="18" charset="0"/>
              </a:rPr>
              <a:t>Bancardino</a:t>
            </a:r>
            <a:r>
              <a:rPr lang="es-MX" dirty="0">
                <a:latin typeface="Times New Roman" panose="02020603050405020304" pitchFamily="18" charset="0"/>
                <a:cs typeface="Times New Roman" panose="02020603050405020304" pitchFamily="18" charset="0"/>
              </a:rPr>
              <a:t>, C. (2003) </a:t>
            </a:r>
            <a:r>
              <a:rPr lang="es-MX" i="1" dirty="0">
                <a:latin typeface="Times New Roman" panose="02020603050405020304" pitchFamily="18" charset="0"/>
                <a:cs typeface="Times New Roman" panose="02020603050405020304" pitchFamily="18" charset="0"/>
              </a:rPr>
              <a:t>Estadística y muestreo</a:t>
            </a:r>
            <a:r>
              <a:rPr lang="es-MX" dirty="0">
                <a:latin typeface="Times New Roman" panose="02020603050405020304" pitchFamily="18" charset="0"/>
                <a:cs typeface="Times New Roman" panose="02020603050405020304" pitchFamily="18" charset="0"/>
              </a:rPr>
              <a:t>. Onceava edición. ECOE </a:t>
            </a:r>
            <a:r>
              <a:rPr lang="es-MX" dirty="0" smtClean="0">
                <a:latin typeface="Times New Roman" panose="02020603050405020304" pitchFamily="18" charset="0"/>
                <a:cs typeface="Times New Roman" panose="02020603050405020304" pitchFamily="18" charset="0"/>
              </a:rPr>
              <a:t>	Ediciones</a:t>
            </a:r>
            <a:r>
              <a:rPr lang="es-MX" dirty="0">
                <a:latin typeface="Times New Roman" panose="02020603050405020304" pitchFamily="18" charset="0"/>
                <a:cs typeface="Times New Roman" panose="02020603050405020304" pitchFamily="18" charset="0"/>
              </a:rPr>
              <a:t>, 879 págs.</a:t>
            </a:r>
            <a:endParaRPr lang="en-US" dirty="0">
              <a:latin typeface="Times New Roman" panose="02020603050405020304" pitchFamily="18" charset="0"/>
              <a:cs typeface="Times New Roman" panose="02020603050405020304" pitchFamily="18" charset="0"/>
            </a:endParaRPr>
          </a:p>
          <a:p>
            <a:pPr marL="0" indent="0">
              <a:buNone/>
            </a:pPr>
            <a:r>
              <a:rPr lang="es-MX" dirty="0" err="1">
                <a:latin typeface="Times New Roman" panose="02020603050405020304" pitchFamily="18" charset="0"/>
                <a:cs typeface="Times New Roman" panose="02020603050405020304" pitchFamily="18" charset="0"/>
              </a:rPr>
              <a:t>McIntyre</a:t>
            </a:r>
            <a:r>
              <a:rPr lang="es-MX" dirty="0">
                <a:latin typeface="Times New Roman" panose="02020603050405020304" pitchFamily="18" charset="0"/>
                <a:cs typeface="Times New Roman" panose="02020603050405020304" pitchFamily="18" charset="0"/>
              </a:rPr>
              <a:t>, F. S. y </a:t>
            </a:r>
            <a:r>
              <a:rPr lang="es-MX" dirty="0" err="1">
                <a:latin typeface="Times New Roman" panose="02020603050405020304" pitchFamily="18" charset="0"/>
                <a:cs typeface="Times New Roman" panose="02020603050405020304" pitchFamily="18" charset="0"/>
              </a:rPr>
              <a:t>Huszagh</a:t>
            </a:r>
            <a:r>
              <a:rPr lang="es-MX" dirty="0">
                <a:latin typeface="Times New Roman" panose="02020603050405020304" pitchFamily="18" charset="0"/>
                <a:cs typeface="Times New Roman" panose="02020603050405020304" pitchFamily="18" charset="0"/>
              </a:rPr>
              <a:t>, S. M. (1995). </a:t>
            </a:r>
            <a:r>
              <a:rPr lang="en-US" dirty="0">
                <a:latin typeface="Times New Roman" panose="02020603050405020304" pitchFamily="18" charset="0"/>
                <a:cs typeface="Times New Roman" panose="02020603050405020304" pitchFamily="18" charset="0"/>
              </a:rPr>
              <a:t>Internationalization of Franchise Systems </a:t>
            </a:r>
            <a:r>
              <a:rPr lang="en-US" dirty="0" smtClean="0">
                <a:latin typeface="Times New Roman" panose="02020603050405020304" pitchFamily="18" charset="0"/>
                <a:cs typeface="Times New Roman" panose="02020603050405020304" pitchFamily="18" charset="0"/>
              </a:rPr>
              <a:t>	</a:t>
            </a:r>
            <a:r>
              <a:rPr lang="en-US" i="1" dirty="0" smtClean="0">
                <a:latin typeface="Times New Roman" panose="02020603050405020304" pitchFamily="18" charset="0"/>
                <a:cs typeface="Times New Roman" panose="02020603050405020304" pitchFamily="18" charset="0"/>
              </a:rPr>
              <a:t>Journal </a:t>
            </a:r>
            <a:r>
              <a:rPr lang="en-US" i="1" dirty="0">
                <a:latin typeface="Times New Roman" panose="02020603050405020304" pitchFamily="18" charset="0"/>
                <a:cs typeface="Times New Roman" panose="02020603050405020304" pitchFamily="18" charset="0"/>
              </a:rPr>
              <a:t>of International Marketing</a:t>
            </a:r>
            <a:r>
              <a:rPr lang="en-US" dirty="0">
                <a:latin typeface="Times New Roman" panose="02020603050405020304" pitchFamily="18" charset="0"/>
                <a:cs typeface="Times New Roman" panose="02020603050405020304" pitchFamily="18" charset="0"/>
              </a:rPr>
              <a:t>, Vol. 3, No, 4. pp.39-59.</a:t>
            </a:r>
          </a:p>
          <a:p>
            <a:pPr marL="0" indent="0">
              <a:buNone/>
            </a:pPr>
            <a:r>
              <a:rPr lang="es-MX" dirty="0">
                <a:latin typeface="Times New Roman" panose="02020603050405020304" pitchFamily="18" charset="0"/>
                <a:cs typeface="Times New Roman" panose="02020603050405020304" pitchFamily="18" charset="0"/>
              </a:rPr>
              <a:t>Pagano, R. R. (2006). </a:t>
            </a:r>
            <a:r>
              <a:rPr lang="es-MX" i="1" dirty="0">
                <a:latin typeface="Times New Roman" panose="02020603050405020304" pitchFamily="18" charset="0"/>
                <a:cs typeface="Times New Roman" panose="02020603050405020304" pitchFamily="18" charset="0"/>
              </a:rPr>
              <a:t>Estadística Para las Ciencias del Comportamiento</a:t>
            </a:r>
            <a:r>
              <a:rPr lang="es-MX" dirty="0">
                <a:latin typeface="Times New Roman" panose="02020603050405020304" pitchFamily="18" charset="0"/>
                <a:cs typeface="Times New Roman" panose="02020603050405020304" pitchFamily="18" charset="0"/>
              </a:rPr>
              <a:t>. </a:t>
            </a:r>
            <a:r>
              <a:rPr lang="es-MX" dirty="0" err="1">
                <a:latin typeface="Times New Roman" panose="02020603050405020304" pitchFamily="18" charset="0"/>
                <a:cs typeface="Times New Roman" panose="02020603050405020304" pitchFamily="18" charset="0"/>
              </a:rPr>
              <a:t>TThompson</a:t>
            </a:r>
            <a:r>
              <a:rPr lang="es-MX" dirty="0">
                <a:latin typeface="Times New Roman" panose="02020603050405020304" pitchFamily="18" charset="0"/>
                <a:cs typeface="Times New Roman" panose="02020603050405020304" pitchFamily="18" charset="0"/>
              </a:rPr>
              <a:t> </a:t>
            </a:r>
            <a:r>
              <a:rPr lang="es-MX" dirty="0" smtClean="0">
                <a:latin typeface="Times New Roman" panose="02020603050405020304" pitchFamily="18" charset="0"/>
                <a:cs typeface="Times New Roman" panose="02020603050405020304" pitchFamily="18" charset="0"/>
              </a:rPr>
              <a:t>	ed</a:t>
            </a:r>
            <a:r>
              <a:rPr lang="es-MX" dirty="0">
                <a:latin typeface="Times New Roman" panose="02020603050405020304" pitchFamily="18" charset="0"/>
                <a:cs typeface="Times New Roman" panose="02020603050405020304" pitchFamily="18" charset="0"/>
              </a:rPr>
              <a:t>. 7ma Edición. 564 págs.</a:t>
            </a:r>
            <a:endParaRPr lang="en-US" dirty="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54284142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15962"/>
          </a:xfrm>
        </p:spPr>
        <p:txBody>
          <a:bodyPr>
            <a:normAutofit/>
          </a:bodyPr>
          <a:lstStyle/>
          <a:p>
            <a:r>
              <a:rPr lang="es-MX" sz="3200" dirty="0" smtClean="0">
                <a:latin typeface="Times New Roman" panose="02020603050405020304" pitchFamily="18" charset="0"/>
                <a:cs typeface="Times New Roman" panose="02020603050405020304" pitchFamily="18" charset="0"/>
              </a:rPr>
              <a:t>Bibliografía</a:t>
            </a:r>
            <a:endParaRPr lang="en-US" sz="3200" dirty="0">
              <a:latin typeface="Times New Roman" panose="02020603050405020304" pitchFamily="18" charset="0"/>
              <a:cs typeface="Times New Roman" panose="02020603050405020304" pitchFamily="18" charset="0"/>
            </a:endParaRPr>
          </a:p>
        </p:txBody>
      </p:sp>
      <p:sp>
        <p:nvSpPr>
          <p:cNvPr id="3" name="2 Marcador de contenido"/>
          <p:cNvSpPr>
            <a:spLocks noGrp="1"/>
          </p:cNvSpPr>
          <p:nvPr>
            <p:ph idx="1"/>
          </p:nvPr>
        </p:nvSpPr>
        <p:spPr>
          <a:xfrm>
            <a:off x="457200" y="1219200"/>
            <a:ext cx="8229600" cy="4906963"/>
          </a:xfrm>
        </p:spPr>
        <p:txBody>
          <a:bodyPr>
            <a:normAutofit fontScale="55000" lnSpcReduction="20000"/>
          </a:bodyPr>
          <a:lstStyle/>
          <a:p>
            <a:pPr marL="0" indent="0">
              <a:buNone/>
            </a:pPr>
            <a:r>
              <a:rPr lang="en-US" dirty="0"/>
              <a:t>Penrose, E. (1959). </a:t>
            </a:r>
            <a:r>
              <a:rPr lang="en-US" i="1" dirty="0"/>
              <a:t>The Theory of the Growth of the Firm</a:t>
            </a:r>
            <a:r>
              <a:rPr lang="en-US" dirty="0"/>
              <a:t>. New York, John Wiley and </a:t>
            </a:r>
            <a:r>
              <a:rPr lang="en-US" dirty="0" smtClean="0"/>
              <a:t>	Sons</a:t>
            </a:r>
            <a:r>
              <a:rPr lang="en-US" dirty="0"/>
              <a:t>.</a:t>
            </a:r>
          </a:p>
          <a:p>
            <a:pPr marL="0" indent="0">
              <a:buNone/>
            </a:pPr>
            <a:r>
              <a:rPr lang="en-US" dirty="0" err="1"/>
              <a:t>Pitelis</a:t>
            </a:r>
            <a:r>
              <a:rPr lang="en-US" dirty="0"/>
              <a:t>, C. N. (2007). A Behavioral Resource-based view of the Firm: The Synergy of </a:t>
            </a:r>
            <a:r>
              <a:rPr lang="en-US" dirty="0" smtClean="0"/>
              <a:t>	</a:t>
            </a:r>
            <a:r>
              <a:rPr lang="en-US" dirty="0" err="1" smtClean="0"/>
              <a:t>Cyert</a:t>
            </a:r>
            <a:r>
              <a:rPr lang="en-US" dirty="0" smtClean="0"/>
              <a:t> </a:t>
            </a:r>
            <a:r>
              <a:rPr lang="en-US" dirty="0"/>
              <a:t>and March (1963) and Penrose (1959). </a:t>
            </a:r>
            <a:r>
              <a:rPr lang="es-MX" i="1" dirty="0" err="1"/>
              <a:t>Organization</a:t>
            </a:r>
            <a:r>
              <a:rPr lang="es-MX" i="1" dirty="0"/>
              <a:t> </a:t>
            </a:r>
            <a:r>
              <a:rPr lang="es-MX" i="1" dirty="0" err="1"/>
              <a:t>Science</a:t>
            </a:r>
            <a:r>
              <a:rPr lang="es-MX" dirty="0"/>
              <a:t>. Vol. 18, </a:t>
            </a:r>
            <a:r>
              <a:rPr lang="es-MX" dirty="0" smtClean="0"/>
              <a:t>	No</a:t>
            </a:r>
            <a:r>
              <a:rPr lang="es-MX" dirty="0"/>
              <a:t>. 3. pp. 478-490.</a:t>
            </a:r>
            <a:endParaRPr lang="en-US" dirty="0"/>
          </a:p>
          <a:p>
            <a:pPr marL="0" indent="0">
              <a:buNone/>
            </a:pPr>
            <a:r>
              <a:rPr lang="es-MX" dirty="0" err="1"/>
              <a:t>Porter</a:t>
            </a:r>
            <a:r>
              <a:rPr lang="es-MX" dirty="0"/>
              <a:t>, M., (2008). Ventaja Competitiva, Creación y sostenimiento de un desempeño </a:t>
            </a:r>
            <a:r>
              <a:rPr lang="es-MX" dirty="0" smtClean="0"/>
              <a:t>	superior</a:t>
            </a:r>
            <a:r>
              <a:rPr lang="es-MX" dirty="0"/>
              <a:t>, editorial patria, séptima reimpresión, 556 págs.</a:t>
            </a:r>
            <a:endParaRPr lang="en-US" dirty="0"/>
          </a:p>
          <a:p>
            <a:pPr marL="0" indent="0">
              <a:buNone/>
            </a:pPr>
            <a:r>
              <a:rPr lang="es-MX" dirty="0" err="1"/>
              <a:t>Siddharta</a:t>
            </a:r>
            <a:r>
              <a:rPr lang="es-MX" dirty="0"/>
              <a:t> S. B., y </a:t>
            </a:r>
            <a:r>
              <a:rPr lang="es-MX" dirty="0" err="1"/>
              <a:t>Chakraborty</a:t>
            </a:r>
            <a:r>
              <a:rPr lang="es-MX" dirty="0"/>
              <a:t>, H. (2011). </a:t>
            </a:r>
            <a:r>
              <a:rPr lang="en-US" dirty="0"/>
              <a:t>From Industry to Firm Resources: </a:t>
            </a:r>
            <a:r>
              <a:rPr lang="en-US" dirty="0" smtClean="0"/>
              <a:t>Resource-	Based </a:t>
            </a:r>
            <a:r>
              <a:rPr lang="en-US" dirty="0"/>
              <a:t>View of Competitive Advantage. </a:t>
            </a:r>
            <a:r>
              <a:rPr lang="en-US" i="1" dirty="0"/>
              <a:t>The IUP Journal of Business Strategy</a:t>
            </a:r>
            <a:r>
              <a:rPr lang="en-US" dirty="0"/>
              <a:t>, </a:t>
            </a:r>
            <a:r>
              <a:rPr lang="en-US" dirty="0" smtClean="0"/>
              <a:t>	Vol</a:t>
            </a:r>
            <a:r>
              <a:rPr lang="en-US" dirty="0"/>
              <a:t>. VIII, No. 2, pp. 7-21.</a:t>
            </a:r>
          </a:p>
          <a:p>
            <a:pPr marL="0" indent="0">
              <a:buNone/>
            </a:pPr>
            <a:r>
              <a:rPr lang="es-MX" dirty="0"/>
              <a:t>Stevenson, W. J. (1981). </a:t>
            </a:r>
            <a:r>
              <a:rPr lang="es-MX" i="1" dirty="0"/>
              <a:t>Estadística para Administración y Economía</a:t>
            </a:r>
            <a:r>
              <a:rPr lang="es-MX" dirty="0"/>
              <a:t>, Ed. </a:t>
            </a:r>
            <a:r>
              <a:rPr lang="es-MX" dirty="0" err="1"/>
              <a:t>Harla</a:t>
            </a:r>
            <a:r>
              <a:rPr lang="es-MX" dirty="0"/>
              <a:t>. 585 </a:t>
            </a:r>
            <a:r>
              <a:rPr lang="es-MX" dirty="0" smtClean="0"/>
              <a:t>	págs</a:t>
            </a:r>
            <a:r>
              <a:rPr lang="es-MX" dirty="0"/>
              <a:t>.</a:t>
            </a:r>
            <a:endParaRPr lang="en-US" dirty="0"/>
          </a:p>
          <a:p>
            <a:pPr marL="0" indent="0">
              <a:buNone/>
            </a:pPr>
            <a:r>
              <a:rPr lang="en-US" dirty="0" err="1"/>
              <a:t>Sundbo</a:t>
            </a:r>
            <a:r>
              <a:rPr lang="en-US" dirty="0"/>
              <a:t>, J., Johnston, R., </a:t>
            </a:r>
            <a:r>
              <a:rPr lang="en-US" dirty="0" err="1"/>
              <a:t>Mattsson</a:t>
            </a:r>
            <a:r>
              <a:rPr lang="en-US" dirty="0"/>
              <a:t>, Jan., y Millett, B. (2001). Innovation in service </a:t>
            </a:r>
            <a:r>
              <a:rPr lang="en-US" dirty="0" smtClean="0"/>
              <a:t>	internationalization</a:t>
            </a:r>
            <a:r>
              <a:rPr lang="en-US" dirty="0"/>
              <a:t>: the crucial role of the </a:t>
            </a:r>
            <a:r>
              <a:rPr lang="en-US" dirty="0" err="1"/>
              <a:t>frantrepreneur</a:t>
            </a:r>
            <a:r>
              <a:rPr lang="en-US" dirty="0"/>
              <a:t>. </a:t>
            </a:r>
            <a:r>
              <a:rPr lang="en-US" i="1" dirty="0"/>
              <a:t>Entrepreneurship </a:t>
            </a:r>
            <a:r>
              <a:rPr lang="en-US" i="1" dirty="0" smtClean="0"/>
              <a:t>	&amp; </a:t>
            </a:r>
            <a:r>
              <a:rPr lang="en-US" i="1" dirty="0"/>
              <a:t>Regional Development</a:t>
            </a:r>
            <a:r>
              <a:rPr lang="en-US" dirty="0"/>
              <a:t>. Vol. 13. pp. 247-267.</a:t>
            </a:r>
          </a:p>
          <a:p>
            <a:pPr marL="0" indent="0">
              <a:buNone/>
            </a:pPr>
            <a:r>
              <a:rPr lang="en-US" dirty="0"/>
              <a:t>Wade, M., y </a:t>
            </a:r>
            <a:r>
              <a:rPr lang="en-US" dirty="0" err="1"/>
              <a:t>Hulland</a:t>
            </a:r>
            <a:r>
              <a:rPr lang="en-US" dirty="0"/>
              <a:t>, J. (2004). Review: The Resource-Based View and Information </a:t>
            </a:r>
            <a:r>
              <a:rPr lang="en-US" dirty="0" smtClean="0"/>
              <a:t>	System </a:t>
            </a:r>
            <a:r>
              <a:rPr lang="en-US" dirty="0"/>
              <a:t>Research: Review, Extension, and Suggestions for Future Research. </a:t>
            </a:r>
            <a:r>
              <a:rPr lang="en-US" dirty="0" smtClean="0"/>
              <a:t>	Miss </a:t>
            </a:r>
            <a:r>
              <a:rPr lang="en-US" dirty="0"/>
              <a:t>Quarterly. Vol. 28, No. 1, pp. 107-142.</a:t>
            </a:r>
          </a:p>
          <a:p>
            <a:pPr marL="0" indent="0">
              <a:buNone/>
            </a:pPr>
            <a:r>
              <a:rPr lang="en-US" dirty="0" err="1"/>
              <a:t>Wernerfelt</a:t>
            </a:r>
            <a:r>
              <a:rPr lang="en-US" dirty="0"/>
              <a:t>, B. (1984). A Resource-based View of the Firm. </a:t>
            </a:r>
            <a:r>
              <a:rPr lang="es-MX" i="1" dirty="0" err="1"/>
              <a:t>Strategic</a:t>
            </a:r>
            <a:r>
              <a:rPr lang="es-MX" i="1" dirty="0"/>
              <a:t> Management </a:t>
            </a:r>
            <a:r>
              <a:rPr lang="es-MX" i="1" dirty="0" smtClean="0"/>
              <a:t>	</a:t>
            </a:r>
            <a:r>
              <a:rPr lang="es-MX" i="1" dirty="0" err="1" smtClean="0"/>
              <a:t>Journal</a:t>
            </a:r>
            <a:r>
              <a:rPr lang="es-MX" dirty="0"/>
              <a:t>. Vol. 5, 171-180.</a:t>
            </a:r>
            <a:endParaRPr lang="en-US" dirty="0"/>
          </a:p>
          <a:p>
            <a:pPr marL="0" indent="0">
              <a:buNone/>
            </a:pPr>
            <a:endParaRPr lang="en-US" dirty="0"/>
          </a:p>
        </p:txBody>
      </p:sp>
    </p:spTree>
    <p:extLst>
      <p:ext uri="{BB962C8B-B14F-4D97-AF65-F5344CB8AC3E}">
        <p14:creationId xmlns:p14="http://schemas.microsoft.com/office/powerpoint/2010/main" val="25420886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609600"/>
            <a:ext cx="7720012" cy="5943600"/>
          </a:xfrm>
        </p:spPr>
        <p:txBody>
          <a:bodyPr rtlCol="0">
            <a:normAutofit fontScale="85000" lnSpcReduction="20000"/>
          </a:bodyPr>
          <a:lstStyle/>
          <a:p>
            <a:pPr eaLnBrk="1" fontAlgn="auto" hangingPunct="1">
              <a:spcAft>
                <a:spcPts val="0"/>
              </a:spcAft>
              <a:buFont typeface="Arial" pitchFamily="34" charset="0"/>
              <a:buNone/>
              <a:defRPr/>
            </a:pPr>
            <a:endParaRPr lang="en-US" dirty="0" smtClean="0"/>
          </a:p>
          <a:p>
            <a:pPr eaLnBrk="1" fontAlgn="auto" hangingPunct="1">
              <a:spcAft>
                <a:spcPts val="0"/>
              </a:spcAft>
              <a:defRPr/>
            </a:pPr>
            <a:endParaRPr lang="es-MX" sz="1600" b="1" dirty="0" smtClean="0">
              <a:solidFill>
                <a:schemeClr val="tx1"/>
              </a:solidFill>
              <a:latin typeface="Times New Roman" pitchFamily="18" charset="0"/>
              <a:cs typeface="Times New Roman" pitchFamily="18" charset="0"/>
            </a:endParaRPr>
          </a:p>
          <a:p>
            <a:pPr eaLnBrk="1" fontAlgn="auto" hangingPunct="1">
              <a:spcAft>
                <a:spcPts val="0"/>
              </a:spcAft>
              <a:defRPr/>
            </a:pPr>
            <a:endParaRPr lang="es-MX" sz="1600" b="1" dirty="0">
              <a:solidFill>
                <a:schemeClr val="tx1"/>
              </a:solidFill>
              <a:latin typeface="Times New Roman" pitchFamily="18" charset="0"/>
              <a:cs typeface="Times New Roman" pitchFamily="18" charset="0"/>
            </a:endParaRPr>
          </a:p>
          <a:p>
            <a:pPr eaLnBrk="1" fontAlgn="auto" hangingPunct="1">
              <a:spcAft>
                <a:spcPts val="0"/>
              </a:spcAft>
              <a:defRPr/>
            </a:pPr>
            <a:endParaRPr lang="es-MX" sz="1600" b="1" dirty="0" smtClean="0">
              <a:solidFill>
                <a:schemeClr val="tx1"/>
              </a:solidFill>
              <a:latin typeface="Times New Roman" pitchFamily="18" charset="0"/>
              <a:cs typeface="Times New Roman" pitchFamily="18" charset="0"/>
            </a:endParaRPr>
          </a:p>
          <a:p>
            <a:pPr eaLnBrk="1" fontAlgn="auto" hangingPunct="1">
              <a:spcAft>
                <a:spcPts val="0"/>
              </a:spcAft>
              <a:defRPr/>
            </a:pPr>
            <a:r>
              <a:rPr lang="es-MX" sz="1600" b="1" dirty="0" smtClean="0">
                <a:solidFill>
                  <a:schemeClr val="tx1"/>
                </a:solidFill>
                <a:latin typeface="Times New Roman" pitchFamily="18" charset="0"/>
                <a:cs typeface="Times New Roman" pitchFamily="18" charset="0"/>
              </a:rPr>
              <a:t>6to Congreso Internacional de Comercio Exterior y Aduanas</a:t>
            </a:r>
          </a:p>
          <a:p>
            <a:pPr eaLnBrk="1" fontAlgn="auto" hangingPunct="1">
              <a:spcAft>
                <a:spcPts val="0"/>
              </a:spcAft>
              <a:defRPr/>
            </a:pPr>
            <a:endParaRPr lang="es-MX" sz="1600" b="1" dirty="0">
              <a:solidFill>
                <a:schemeClr val="tx1"/>
              </a:solidFill>
              <a:latin typeface="Times New Roman" pitchFamily="18" charset="0"/>
              <a:cs typeface="Times New Roman" pitchFamily="18" charset="0"/>
            </a:endParaRPr>
          </a:p>
          <a:p>
            <a:pPr eaLnBrk="1" fontAlgn="auto" hangingPunct="1">
              <a:spcAft>
                <a:spcPts val="0"/>
              </a:spcAft>
              <a:defRPr/>
            </a:pPr>
            <a:endParaRPr lang="es-MX" sz="1600" b="1" dirty="0" smtClean="0">
              <a:solidFill>
                <a:schemeClr val="tx1"/>
              </a:solidFill>
              <a:latin typeface="Times New Roman" pitchFamily="18" charset="0"/>
              <a:cs typeface="Times New Roman" pitchFamily="18" charset="0"/>
            </a:endParaRPr>
          </a:p>
          <a:p>
            <a:pPr eaLnBrk="1" fontAlgn="auto" hangingPunct="1">
              <a:spcAft>
                <a:spcPts val="0"/>
              </a:spcAft>
              <a:defRPr/>
            </a:pPr>
            <a:endParaRPr lang="es-MX" sz="1600" b="1" dirty="0">
              <a:solidFill>
                <a:schemeClr val="tx1"/>
              </a:solidFill>
              <a:latin typeface="Times New Roman" pitchFamily="18" charset="0"/>
              <a:cs typeface="Times New Roman" pitchFamily="18" charset="0"/>
            </a:endParaRPr>
          </a:p>
          <a:p>
            <a:pPr eaLnBrk="1" fontAlgn="auto" hangingPunct="1">
              <a:spcAft>
                <a:spcPts val="0"/>
              </a:spcAft>
              <a:defRPr/>
            </a:pPr>
            <a:r>
              <a:rPr lang="es-MX" sz="1600" b="1" dirty="0" smtClean="0">
                <a:solidFill>
                  <a:schemeClr val="tx1"/>
                </a:solidFill>
                <a:latin typeface="Times New Roman" pitchFamily="18" charset="0"/>
                <a:cs typeface="Times New Roman" pitchFamily="18" charset="0"/>
              </a:rPr>
              <a:t>Internacionalización de las </a:t>
            </a:r>
            <a:r>
              <a:rPr lang="es-MX" sz="1600" b="1" dirty="0">
                <a:solidFill>
                  <a:schemeClr val="tx1"/>
                </a:solidFill>
                <a:latin typeface="Times New Roman" pitchFamily="18" charset="0"/>
                <a:cs typeface="Times New Roman" pitchFamily="18" charset="0"/>
              </a:rPr>
              <a:t>F</a:t>
            </a:r>
            <a:r>
              <a:rPr lang="es-MX" sz="1600" b="1" dirty="0" smtClean="0">
                <a:solidFill>
                  <a:schemeClr val="tx1"/>
                </a:solidFill>
                <a:latin typeface="Times New Roman" pitchFamily="18" charset="0"/>
                <a:cs typeface="Times New Roman" pitchFamily="18" charset="0"/>
              </a:rPr>
              <a:t>ranquicias Mexicanas </a:t>
            </a:r>
          </a:p>
          <a:p>
            <a:pPr eaLnBrk="1" fontAlgn="auto" hangingPunct="1">
              <a:spcAft>
                <a:spcPts val="0"/>
              </a:spcAft>
              <a:defRPr/>
            </a:pPr>
            <a:endParaRPr lang="es-MX" sz="1600" b="1" dirty="0" smtClean="0">
              <a:solidFill>
                <a:schemeClr val="tx1"/>
              </a:solidFill>
              <a:latin typeface="Times New Roman" pitchFamily="18" charset="0"/>
              <a:cs typeface="Times New Roman" pitchFamily="18" charset="0"/>
            </a:endParaRPr>
          </a:p>
          <a:p>
            <a:pPr eaLnBrk="1" fontAlgn="auto" hangingPunct="1">
              <a:spcAft>
                <a:spcPts val="0"/>
              </a:spcAft>
              <a:defRPr/>
            </a:pPr>
            <a:endParaRPr lang="es-MX" sz="1600" b="1" dirty="0">
              <a:solidFill>
                <a:schemeClr val="tx1"/>
              </a:solidFill>
              <a:latin typeface="Times New Roman" pitchFamily="18" charset="0"/>
              <a:cs typeface="Times New Roman" pitchFamily="18" charset="0"/>
            </a:endParaRPr>
          </a:p>
          <a:p>
            <a:pPr eaLnBrk="1" fontAlgn="auto" hangingPunct="1">
              <a:spcAft>
                <a:spcPts val="0"/>
              </a:spcAft>
              <a:defRPr/>
            </a:pPr>
            <a:endParaRPr lang="es-MX" sz="1600" b="1" dirty="0" smtClean="0">
              <a:solidFill>
                <a:schemeClr val="tx1"/>
              </a:solidFill>
              <a:latin typeface="Times New Roman" pitchFamily="18" charset="0"/>
              <a:cs typeface="Times New Roman" pitchFamily="18" charset="0"/>
            </a:endParaRPr>
          </a:p>
          <a:p>
            <a:pPr eaLnBrk="1" fontAlgn="auto" hangingPunct="1">
              <a:spcAft>
                <a:spcPts val="0"/>
              </a:spcAft>
              <a:defRPr/>
            </a:pPr>
            <a:endParaRPr lang="es-MX" sz="1600" b="1" dirty="0" smtClean="0">
              <a:solidFill>
                <a:schemeClr val="tx1"/>
              </a:solidFill>
              <a:latin typeface="Times New Roman" pitchFamily="18" charset="0"/>
              <a:cs typeface="Times New Roman" pitchFamily="18" charset="0"/>
            </a:endParaRPr>
          </a:p>
          <a:p>
            <a:pPr eaLnBrk="1" fontAlgn="auto" hangingPunct="1">
              <a:spcAft>
                <a:spcPts val="0"/>
              </a:spcAft>
              <a:defRPr/>
            </a:pPr>
            <a:r>
              <a:rPr lang="es-MX" sz="1600" b="1" dirty="0" smtClean="0">
                <a:solidFill>
                  <a:schemeClr val="tx1"/>
                </a:solidFill>
                <a:latin typeface="Times New Roman" pitchFamily="18" charset="0"/>
                <a:cs typeface="Times New Roman" pitchFamily="18" charset="0"/>
              </a:rPr>
              <a:t> </a:t>
            </a:r>
            <a:r>
              <a:rPr lang="es-MX" sz="1400" b="1" dirty="0" smtClean="0">
                <a:solidFill>
                  <a:schemeClr val="tx1"/>
                </a:solidFill>
                <a:latin typeface="Times New Roman" pitchFamily="18" charset="0"/>
                <a:cs typeface="Times New Roman" pitchFamily="18" charset="0"/>
              </a:rPr>
              <a:t>Presentan</a:t>
            </a:r>
          </a:p>
          <a:p>
            <a:pPr>
              <a:defRPr/>
            </a:pPr>
            <a:r>
              <a:rPr lang="es-MX" sz="1400" b="1" dirty="0">
                <a:solidFill>
                  <a:schemeClr val="tx1"/>
                </a:solidFill>
                <a:latin typeface="Times New Roman" pitchFamily="18" charset="0"/>
                <a:cs typeface="Times New Roman" pitchFamily="18" charset="0"/>
              </a:rPr>
              <a:t>M.C. Carlos Méndez González</a:t>
            </a:r>
          </a:p>
          <a:p>
            <a:pPr eaLnBrk="1" fontAlgn="auto" hangingPunct="1">
              <a:spcAft>
                <a:spcPts val="0"/>
              </a:spcAft>
              <a:defRPr/>
            </a:pPr>
            <a:r>
              <a:rPr lang="es-MX" sz="1400" b="1" dirty="0" smtClean="0">
                <a:solidFill>
                  <a:schemeClr val="tx1"/>
                </a:solidFill>
                <a:latin typeface="Times New Roman" pitchFamily="18" charset="0"/>
                <a:cs typeface="Times New Roman" pitchFamily="18" charset="0"/>
              </a:rPr>
              <a:t>Dra. Martha Beatriz Flores Romero</a:t>
            </a:r>
          </a:p>
          <a:p>
            <a:pPr eaLnBrk="1" fontAlgn="auto" hangingPunct="1">
              <a:spcAft>
                <a:spcPts val="0"/>
              </a:spcAft>
              <a:defRPr/>
            </a:pPr>
            <a:r>
              <a:rPr lang="es-MX" sz="1400" b="1" dirty="0" smtClean="0">
                <a:solidFill>
                  <a:schemeClr val="tx1"/>
                </a:solidFill>
                <a:latin typeface="Times New Roman" pitchFamily="18" charset="0"/>
                <a:cs typeface="Times New Roman" pitchFamily="18" charset="0"/>
              </a:rPr>
              <a:t>Dr. Joel </a:t>
            </a:r>
            <a:r>
              <a:rPr lang="es-MX" sz="1400" b="1" dirty="0" err="1" smtClean="0">
                <a:solidFill>
                  <a:schemeClr val="tx1"/>
                </a:solidFill>
                <a:latin typeface="Times New Roman" pitchFamily="18" charset="0"/>
                <a:cs typeface="Times New Roman" pitchFamily="18" charset="0"/>
              </a:rPr>
              <a:t>Bonales</a:t>
            </a:r>
            <a:r>
              <a:rPr lang="es-MX" sz="1400" b="1" dirty="0" smtClean="0">
                <a:solidFill>
                  <a:schemeClr val="tx1"/>
                </a:solidFill>
                <a:latin typeface="Times New Roman" pitchFamily="18" charset="0"/>
                <a:cs typeface="Times New Roman" pitchFamily="18" charset="0"/>
              </a:rPr>
              <a:t> Valencia</a:t>
            </a:r>
          </a:p>
          <a:p>
            <a:pPr eaLnBrk="1" fontAlgn="auto" hangingPunct="1">
              <a:spcAft>
                <a:spcPts val="0"/>
              </a:spcAft>
              <a:buFont typeface="Arial" pitchFamily="34" charset="0"/>
              <a:buNone/>
              <a:defRPr/>
            </a:pPr>
            <a:endParaRPr lang="es-MX" sz="1400" b="1" dirty="0" smtClean="0">
              <a:solidFill>
                <a:schemeClr val="tx1"/>
              </a:solidFill>
              <a:latin typeface="Times New Roman" pitchFamily="18" charset="0"/>
              <a:cs typeface="Times New Roman" pitchFamily="18" charset="0"/>
            </a:endParaRPr>
          </a:p>
          <a:p>
            <a:pPr eaLnBrk="1" fontAlgn="auto" hangingPunct="1">
              <a:spcAft>
                <a:spcPts val="0"/>
              </a:spcAft>
              <a:buFont typeface="Arial" pitchFamily="34" charset="0"/>
              <a:buNone/>
              <a:defRPr/>
            </a:pPr>
            <a:endParaRPr lang="es-MX" sz="1400" b="1" dirty="0">
              <a:solidFill>
                <a:schemeClr val="tx1"/>
              </a:solidFill>
              <a:latin typeface="Times New Roman" pitchFamily="18" charset="0"/>
              <a:cs typeface="Times New Roman" pitchFamily="18" charset="0"/>
            </a:endParaRPr>
          </a:p>
          <a:p>
            <a:pPr eaLnBrk="1" fontAlgn="auto" hangingPunct="1">
              <a:spcAft>
                <a:spcPts val="0"/>
              </a:spcAft>
              <a:buFont typeface="Arial" pitchFamily="34" charset="0"/>
              <a:buNone/>
              <a:defRPr/>
            </a:pPr>
            <a:endParaRPr lang="es-MX" sz="1400" b="1" dirty="0" smtClean="0">
              <a:solidFill>
                <a:schemeClr val="tx1"/>
              </a:solidFill>
              <a:latin typeface="Times New Roman" pitchFamily="18" charset="0"/>
              <a:cs typeface="Times New Roman" pitchFamily="18" charset="0"/>
            </a:endParaRPr>
          </a:p>
          <a:p>
            <a:pPr algn="r" eaLnBrk="1" fontAlgn="auto" hangingPunct="1">
              <a:spcAft>
                <a:spcPts val="0"/>
              </a:spcAft>
              <a:buFont typeface="Arial" pitchFamily="34" charset="0"/>
              <a:buNone/>
              <a:defRPr/>
            </a:pPr>
            <a:endParaRPr lang="es-MX" sz="1400" b="1" dirty="0">
              <a:solidFill>
                <a:schemeClr val="tx1"/>
              </a:solidFill>
              <a:latin typeface="Times New Roman" pitchFamily="18" charset="0"/>
              <a:cs typeface="Times New Roman" pitchFamily="18" charset="0"/>
            </a:endParaRPr>
          </a:p>
          <a:p>
            <a:pPr algn="r" eaLnBrk="1" fontAlgn="auto" hangingPunct="1">
              <a:spcAft>
                <a:spcPts val="0"/>
              </a:spcAft>
              <a:buFont typeface="Arial" pitchFamily="34" charset="0"/>
              <a:buNone/>
              <a:defRPr/>
            </a:pPr>
            <a:endParaRPr lang="es-MX" sz="1400" b="1" dirty="0" smtClean="0">
              <a:solidFill>
                <a:schemeClr val="tx1"/>
              </a:solidFill>
              <a:latin typeface="Times New Roman" pitchFamily="18" charset="0"/>
              <a:cs typeface="Times New Roman" pitchFamily="18" charset="0"/>
            </a:endParaRPr>
          </a:p>
          <a:p>
            <a:pPr algn="r" eaLnBrk="1" fontAlgn="auto" hangingPunct="1">
              <a:spcAft>
                <a:spcPts val="0"/>
              </a:spcAft>
              <a:buFont typeface="Arial" pitchFamily="34" charset="0"/>
              <a:buNone/>
              <a:defRPr/>
            </a:pPr>
            <a:r>
              <a:rPr lang="es-MX" sz="1400" b="1" dirty="0" smtClean="0">
                <a:solidFill>
                  <a:schemeClr val="tx1"/>
                </a:solidFill>
                <a:latin typeface="Times New Roman" pitchFamily="18" charset="0"/>
                <a:cs typeface="Times New Roman" pitchFamily="18" charset="0"/>
              </a:rPr>
              <a:t>Contacto</a:t>
            </a:r>
          </a:p>
          <a:p>
            <a:pPr algn="r" eaLnBrk="1" fontAlgn="auto" hangingPunct="1">
              <a:spcAft>
                <a:spcPts val="0"/>
              </a:spcAft>
              <a:buFont typeface="Arial" pitchFamily="34" charset="0"/>
              <a:buNone/>
              <a:defRPr/>
            </a:pPr>
            <a:r>
              <a:rPr lang="es-MX" sz="1400" b="1" dirty="0" smtClean="0">
                <a:solidFill>
                  <a:schemeClr val="tx1"/>
                </a:solidFill>
                <a:latin typeface="Times New Roman" pitchFamily="18" charset="0"/>
                <a:cs typeface="Times New Roman" pitchFamily="18" charset="0"/>
                <a:hlinkClick r:id="rId3"/>
              </a:rPr>
              <a:t>carlos.g8@hotmail.com</a:t>
            </a:r>
            <a:r>
              <a:rPr lang="es-MX" sz="1400" b="1" dirty="0" smtClean="0">
                <a:solidFill>
                  <a:schemeClr val="tx1"/>
                </a:solidFill>
                <a:latin typeface="Times New Roman" pitchFamily="18" charset="0"/>
                <a:cs typeface="Times New Roman" pitchFamily="18" charset="0"/>
              </a:rPr>
              <a:t> </a:t>
            </a:r>
          </a:p>
          <a:p>
            <a:pPr eaLnBrk="1" fontAlgn="auto" hangingPunct="1">
              <a:spcAft>
                <a:spcPts val="0"/>
              </a:spcAft>
              <a:buFont typeface="Arial" pitchFamily="34" charset="0"/>
              <a:buNone/>
              <a:defRPr/>
            </a:pPr>
            <a:endParaRPr lang="es-MX" sz="1400" b="1" dirty="0" smtClean="0">
              <a:solidFill>
                <a:schemeClr val="tx1"/>
              </a:solidFill>
              <a:latin typeface="Times New Roman" pitchFamily="18" charset="0"/>
              <a:cs typeface="Times New Roman" pitchFamily="18" charset="0"/>
            </a:endParaRPr>
          </a:p>
          <a:p>
            <a:pPr eaLnBrk="1" fontAlgn="auto" hangingPunct="1">
              <a:spcAft>
                <a:spcPts val="0"/>
              </a:spcAft>
              <a:buFont typeface="Arial" pitchFamily="34" charset="0"/>
              <a:buNone/>
              <a:defRPr/>
            </a:pPr>
            <a:endParaRPr lang="es-MX" sz="1400" b="1" dirty="0" smtClean="0">
              <a:solidFill>
                <a:schemeClr val="tx1"/>
              </a:solidFill>
              <a:latin typeface="Times New Roman" pitchFamily="18" charset="0"/>
              <a:cs typeface="Times New Roman" pitchFamily="18" charset="0"/>
            </a:endParaRPr>
          </a:p>
          <a:p>
            <a:pPr eaLnBrk="1" fontAlgn="auto" hangingPunct="1">
              <a:spcAft>
                <a:spcPts val="0"/>
              </a:spcAft>
              <a:buFont typeface="Arial" pitchFamily="34" charset="0"/>
              <a:buNone/>
              <a:defRPr/>
            </a:pPr>
            <a:endParaRPr lang="es-MX" sz="1400" b="1" dirty="0">
              <a:solidFill>
                <a:schemeClr val="tx1"/>
              </a:solidFill>
              <a:latin typeface="Times New Roman" pitchFamily="18" charset="0"/>
              <a:cs typeface="Times New Roman" pitchFamily="18" charset="0"/>
            </a:endParaRPr>
          </a:p>
          <a:p>
            <a:pPr eaLnBrk="1" fontAlgn="auto" hangingPunct="1">
              <a:spcAft>
                <a:spcPts val="0"/>
              </a:spcAft>
              <a:buFont typeface="Arial" pitchFamily="34" charset="0"/>
              <a:buNone/>
              <a:defRPr/>
            </a:pPr>
            <a:r>
              <a:rPr lang="es-MX" sz="1400" b="1" dirty="0" smtClean="0">
                <a:solidFill>
                  <a:schemeClr val="tx1"/>
                </a:solidFill>
                <a:latin typeface="Times New Roman" pitchFamily="18" charset="0"/>
                <a:cs typeface="Times New Roman" pitchFamily="18" charset="0"/>
              </a:rPr>
              <a:t> </a:t>
            </a:r>
            <a:endParaRPr lang="en-US" sz="1400" b="1" dirty="0" smtClean="0">
              <a:solidFill>
                <a:schemeClr val="tx1"/>
              </a:solidFill>
              <a:latin typeface="Times New Roman" pitchFamily="18" charset="0"/>
              <a:cs typeface="Times New Roman" pitchFamily="18" charset="0"/>
            </a:endParaRPr>
          </a:p>
          <a:p>
            <a:pPr algn="r" eaLnBrk="1" fontAlgn="auto" hangingPunct="1">
              <a:spcAft>
                <a:spcPts val="0"/>
              </a:spcAft>
              <a:buFont typeface="Arial" pitchFamily="34" charset="0"/>
              <a:buNone/>
              <a:defRPr/>
            </a:pPr>
            <a:r>
              <a:rPr lang="es-MX" sz="1400" b="1" dirty="0" smtClean="0">
                <a:solidFill>
                  <a:schemeClr val="tx1"/>
                </a:solidFill>
                <a:latin typeface="Times New Roman" pitchFamily="18" charset="0"/>
                <a:cs typeface="Times New Roman" pitchFamily="18" charset="0"/>
              </a:rPr>
              <a:t>Manzanillo, Colima, México. 25 de Mayo de 2015.</a:t>
            </a:r>
            <a:endParaRPr lang="en-US" sz="1400" b="1" dirty="0" smtClean="0">
              <a:solidFill>
                <a:schemeClr val="tx1"/>
              </a:solidFill>
              <a:latin typeface="Times New Roman" pitchFamily="18" charset="0"/>
              <a:cs typeface="Times New Roman" pitchFamily="18" charset="0"/>
            </a:endParaRPr>
          </a:p>
          <a:p>
            <a:pPr eaLnBrk="1" fontAlgn="auto" hangingPunct="1">
              <a:spcAft>
                <a:spcPts val="0"/>
              </a:spcAft>
              <a:buFont typeface="Arial" pitchFamily="34" charset="0"/>
              <a:buNone/>
              <a:defRPr/>
            </a:pPr>
            <a:endParaRPr lang="en-US" sz="2900" dirty="0">
              <a:latin typeface="Times New Roman" pitchFamily="18" charset="0"/>
              <a:cs typeface="Times New Roman" pitchFamily="18" charset="0"/>
            </a:endParaRPr>
          </a:p>
        </p:txBody>
      </p:sp>
      <p:pic>
        <p:nvPicPr>
          <p:cNvPr id="5" name="Picture 3"/>
          <p:cNvPicPr>
            <a:picLocks noChangeAspect="1" noChangeArrowheads="1"/>
          </p:cNvPicPr>
          <p:nvPr/>
        </p:nvPicPr>
        <p:blipFill>
          <a:blip r:embed="rId4" cstate="print"/>
          <a:srcRect/>
          <a:stretch>
            <a:fillRect/>
          </a:stretch>
        </p:blipFill>
        <p:spPr bwMode="auto">
          <a:xfrm>
            <a:off x="6913659" y="0"/>
            <a:ext cx="2230341" cy="1371600"/>
          </a:xfrm>
          <a:prstGeom prst="rect">
            <a:avLst/>
          </a:prstGeom>
          <a:noFill/>
          <a:ln w="9525">
            <a:noFill/>
            <a:miter lim="800000"/>
            <a:headEnd/>
            <a:tailEnd/>
          </a:ln>
        </p:spPr>
      </p:pic>
    </p:spTree>
    <p:extLst>
      <p:ext uri="{BB962C8B-B14F-4D97-AF65-F5344CB8AC3E}">
        <p14:creationId xmlns:p14="http://schemas.microsoft.com/office/powerpoint/2010/main" val="333126938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20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8" end="8"/>
                                            </p:txEl>
                                          </p:spTgt>
                                        </p:tgtEl>
                                        <p:attrNameLst>
                                          <p:attrName>style.visibility</p:attrName>
                                        </p:attrNameLst>
                                      </p:cBhvr>
                                      <p:to>
                                        <p:strVal val="visible"/>
                                      </p:to>
                                    </p:set>
                                    <p:animEffect transition="in" filter="fade">
                                      <p:cBhvr>
                                        <p:cTn id="12" dur="2000"/>
                                        <p:tgtEl>
                                          <p:spTgt spid="3">
                                            <p:txEl>
                                              <p:pRg st="8" end="8"/>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13" end="13"/>
                                            </p:txEl>
                                          </p:spTgt>
                                        </p:tgtEl>
                                        <p:attrNameLst>
                                          <p:attrName>style.visibility</p:attrName>
                                        </p:attrNameLst>
                                      </p:cBhvr>
                                      <p:to>
                                        <p:strVal val="visible"/>
                                      </p:to>
                                    </p:set>
                                    <p:animEffect transition="in" filter="fade">
                                      <p:cBhvr>
                                        <p:cTn id="15" dur="2000"/>
                                        <p:tgtEl>
                                          <p:spTgt spid="3">
                                            <p:txEl>
                                              <p:pRg st="13" end="1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14" end="14"/>
                                            </p:txEl>
                                          </p:spTgt>
                                        </p:tgtEl>
                                        <p:attrNameLst>
                                          <p:attrName>style.visibility</p:attrName>
                                        </p:attrNameLst>
                                      </p:cBhvr>
                                      <p:to>
                                        <p:strVal val="visible"/>
                                      </p:to>
                                    </p:set>
                                    <p:animEffect transition="in" filter="fade">
                                      <p:cBhvr>
                                        <p:cTn id="18" dur="2000"/>
                                        <p:tgtEl>
                                          <p:spTgt spid="3">
                                            <p:txEl>
                                              <p:pRg st="14" end="14"/>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15" end="15"/>
                                            </p:txEl>
                                          </p:spTgt>
                                        </p:tgtEl>
                                        <p:attrNameLst>
                                          <p:attrName>style.visibility</p:attrName>
                                        </p:attrNameLst>
                                      </p:cBhvr>
                                      <p:to>
                                        <p:strVal val="visible"/>
                                      </p:to>
                                    </p:set>
                                    <p:animEffect transition="in" filter="fade">
                                      <p:cBhvr>
                                        <p:cTn id="21" dur="2000"/>
                                        <p:tgtEl>
                                          <p:spTgt spid="3">
                                            <p:txEl>
                                              <p:pRg st="15" end="15"/>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16" end="16"/>
                                            </p:txEl>
                                          </p:spTgt>
                                        </p:tgtEl>
                                        <p:attrNameLst>
                                          <p:attrName>style.visibility</p:attrName>
                                        </p:attrNameLst>
                                      </p:cBhvr>
                                      <p:to>
                                        <p:strVal val="visible"/>
                                      </p:to>
                                    </p:set>
                                    <p:animEffect transition="in" filter="fade">
                                      <p:cBhvr>
                                        <p:cTn id="24" dur="2000"/>
                                        <p:tgtEl>
                                          <p:spTgt spid="3">
                                            <p:txEl>
                                              <p:pRg st="16" end="16"/>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22" end="22"/>
                                            </p:txEl>
                                          </p:spTgt>
                                        </p:tgtEl>
                                        <p:attrNameLst>
                                          <p:attrName>style.visibility</p:attrName>
                                        </p:attrNameLst>
                                      </p:cBhvr>
                                      <p:to>
                                        <p:strVal val="visible"/>
                                      </p:to>
                                    </p:set>
                                    <p:animEffect transition="in" filter="fade">
                                      <p:cBhvr>
                                        <p:cTn id="27" dur="2000"/>
                                        <p:tgtEl>
                                          <p:spTgt spid="3">
                                            <p:txEl>
                                              <p:pRg st="22" end="22"/>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23" end="23"/>
                                            </p:txEl>
                                          </p:spTgt>
                                        </p:tgtEl>
                                        <p:attrNameLst>
                                          <p:attrName>style.visibility</p:attrName>
                                        </p:attrNameLst>
                                      </p:cBhvr>
                                      <p:to>
                                        <p:strVal val="visible"/>
                                      </p:to>
                                    </p:set>
                                    <p:animEffect transition="in" filter="fade">
                                      <p:cBhvr>
                                        <p:cTn id="30" dur="2000"/>
                                        <p:tgtEl>
                                          <p:spTgt spid="3">
                                            <p:txEl>
                                              <p:pRg st="23" end="23"/>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xEl>
                                              <p:pRg st="27" end="27"/>
                                            </p:txEl>
                                          </p:spTgt>
                                        </p:tgtEl>
                                        <p:attrNameLst>
                                          <p:attrName>style.visibility</p:attrName>
                                        </p:attrNameLst>
                                      </p:cBhvr>
                                      <p:to>
                                        <p:strVal val="visible"/>
                                      </p:to>
                                    </p:set>
                                    <p:animEffect transition="in" filter="fade">
                                      <p:cBhvr>
                                        <p:cTn id="33" dur="2000"/>
                                        <p:tgtEl>
                                          <p:spTgt spid="3">
                                            <p:txEl>
                                              <p:pRg st="27" end="27"/>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
                                            <p:txEl>
                                              <p:pRg st="28" end="28"/>
                                            </p:txEl>
                                          </p:spTgt>
                                        </p:tgtEl>
                                        <p:attrNameLst>
                                          <p:attrName>style.visibility</p:attrName>
                                        </p:attrNameLst>
                                      </p:cBhvr>
                                      <p:to>
                                        <p:strVal val="visible"/>
                                      </p:to>
                                    </p:set>
                                    <p:animEffect transition="in" filter="fade">
                                      <p:cBhvr>
                                        <p:cTn id="36" dur="2000"/>
                                        <p:tgtEl>
                                          <p:spTgt spid="3">
                                            <p:txEl>
                                              <p:pRg st="28" end="2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25272" y="265906"/>
            <a:ext cx="7924800" cy="639762"/>
          </a:xfrm>
        </p:spPr>
        <p:txBody>
          <a:bodyPr>
            <a:noAutofit/>
          </a:bodyPr>
          <a:lstStyle/>
          <a:p>
            <a:r>
              <a:rPr lang="es-MX" sz="3600" dirty="0" smtClean="0">
                <a:latin typeface="Times New Roman" panose="02020603050405020304" pitchFamily="18" charset="0"/>
                <a:cs typeface="Times New Roman" panose="02020603050405020304" pitchFamily="18" charset="0"/>
              </a:rPr>
              <a:t>Marco Contextual</a:t>
            </a:r>
            <a:endParaRPr lang="en-US" sz="3600" dirty="0">
              <a:latin typeface="Times New Roman" panose="02020603050405020304" pitchFamily="18" charset="0"/>
              <a:cs typeface="Times New Roman" panose="02020603050405020304" pitchFamily="18" charset="0"/>
            </a:endParaRPr>
          </a:p>
        </p:txBody>
      </p:sp>
      <p:graphicFrame>
        <p:nvGraphicFramePr>
          <p:cNvPr id="2" name="1 Diagrama"/>
          <p:cNvGraphicFramePr/>
          <p:nvPr>
            <p:extLst>
              <p:ext uri="{D42A27DB-BD31-4B8C-83A1-F6EECF244321}">
                <p14:modId xmlns:p14="http://schemas.microsoft.com/office/powerpoint/2010/main" val="36693792"/>
              </p:ext>
            </p:extLst>
          </p:nvPr>
        </p:nvGraphicFramePr>
        <p:xfrm>
          <a:off x="509587" y="1116013"/>
          <a:ext cx="8177213" cy="15509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2 CuadroTexto"/>
          <p:cNvSpPr txBox="1"/>
          <p:nvPr/>
        </p:nvSpPr>
        <p:spPr>
          <a:xfrm>
            <a:off x="152400" y="2028415"/>
            <a:ext cx="2362200" cy="3277820"/>
          </a:xfrm>
          <a:prstGeom prst="rect">
            <a:avLst/>
          </a:prstGeom>
          <a:noFill/>
        </p:spPr>
        <p:txBody>
          <a:bodyPr wrap="square" rtlCol="0">
            <a:spAutoFit/>
          </a:bodyPr>
          <a:lstStyle/>
          <a:p>
            <a:pPr algn="just">
              <a:lnSpc>
                <a:spcPct val="150000"/>
              </a:lnSpc>
            </a:pPr>
            <a:r>
              <a:rPr lang="es-MX" sz="1400" dirty="0" smtClean="0">
                <a:latin typeface="Times New Roman" panose="02020603050405020304" pitchFamily="18" charset="0"/>
                <a:cs typeface="Times New Roman" panose="02020603050405020304" pitchFamily="18" charset="0"/>
              </a:rPr>
              <a:t>Forma </a:t>
            </a:r>
            <a:r>
              <a:rPr lang="es-MX" sz="1400" dirty="0">
                <a:latin typeface="Times New Roman" panose="02020603050405020304" pitchFamily="18" charset="0"/>
                <a:cs typeface="Times New Roman" panose="02020603050405020304" pitchFamily="18" charset="0"/>
              </a:rPr>
              <a:t>de organización mercantil basada en un arreglo comercial entre un </a:t>
            </a:r>
            <a:r>
              <a:rPr lang="es-MX" sz="1400" dirty="0" err="1">
                <a:latin typeface="Times New Roman" panose="02020603050405020304" pitchFamily="18" charset="0"/>
                <a:cs typeface="Times New Roman" panose="02020603050405020304" pitchFamily="18" charset="0"/>
              </a:rPr>
              <a:t>franquiciante</a:t>
            </a:r>
            <a:r>
              <a:rPr lang="es-MX" sz="1400" dirty="0">
                <a:latin typeface="Times New Roman" panose="02020603050405020304" pitchFamily="18" charset="0"/>
                <a:cs typeface="Times New Roman" panose="02020603050405020304" pitchFamily="18" charset="0"/>
              </a:rPr>
              <a:t>, que aporta el concepto de un producto, y el  </a:t>
            </a:r>
            <a:r>
              <a:rPr lang="es-MX" sz="1400" dirty="0" err="1">
                <a:latin typeface="Times New Roman" panose="02020603050405020304" pitchFamily="18" charset="0"/>
                <a:cs typeface="Times New Roman" panose="02020603050405020304" pitchFamily="18" charset="0"/>
              </a:rPr>
              <a:t>franquiciatario</a:t>
            </a:r>
            <a:r>
              <a:rPr lang="es-MX" sz="1400" dirty="0">
                <a:latin typeface="Times New Roman" panose="02020603050405020304" pitchFamily="18" charset="0"/>
                <a:cs typeface="Times New Roman" panose="02020603050405020304" pitchFamily="18" charset="0"/>
              </a:rPr>
              <a:t>, que vende los bienes o servicios del </a:t>
            </a:r>
            <a:r>
              <a:rPr lang="es-MX" sz="1400" dirty="0" err="1">
                <a:latin typeface="Times New Roman" panose="02020603050405020304" pitchFamily="18" charset="0"/>
                <a:cs typeface="Times New Roman" panose="02020603050405020304" pitchFamily="18" charset="0"/>
              </a:rPr>
              <a:t>franquiciante</a:t>
            </a:r>
            <a:r>
              <a:rPr lang="es-MX" sz="1400" dirty="0">
                <a:latin typeface="Times New Roman" panose="02020603050405020304" pitchFamily="18" charset="0"/>
                <a:cs typeface="Times New Roman" panose="02020603050405020304" pitchFamily="18" charset="0"/>
              </a:rPr>
              <a:t> en una zona geográfica determinada.</a:t>
            </a:r>
            <a:endParaRPr lang="en-US" sz="1400" dirty="0">
              <a:latin typeface="Times New Roman" panose="02020603050405020304" pitchFamily="18" charset="0"/>
              <a:cs typeface="Times New Roman" panose="02020603050405020304" pitchFamily="18" charset="0"/>
            </a:endParaRPr>
          </a:p>
          <a:p>
            <a:endParaRPr lang="en-US" dirty="0"/>
          </a:p>
        </p:txBody>
      </p:sp>
      <p:sp>
        <p:nvSpPr>
          <p:cNvPr id="7" name="6 CuadroTexto"/>
          <p:cNvSpPr txBox="1"/>
          <p:nvPr/>
        </p:nvSpPr>
        <p:spPr>
          <a:xfrm>
            <a:off x="2667000" y="2021591"/>
            <a:ext cx="1981200" cy="1992661"/>
          </a:xfrm>
          <a:prstGeom prst="rect">
            <a:avLst/>
          </a:prstGeom>
          <a:noFill/>
        </p:spPr>
        <p:txBody>
          <a:bodyPr wrap="square" rtlCol="0">
            <a:spAutoFit/>
          </a:bodyPr>
          <a:lstStyle/>
          <a:p>
            <a:pPr algn="just">
              <a:lnSpc>
                <a:spcPct val="150000"/>
              </a:lnSpc>
            </a:pPr>
            <a:r>
              <a:rPr lang="es-MX" sz="1400" dirty="0">
                <a:latin typeface="Times New Roman" panose="02020603050405020304" pitchFamily="18" charset="0"/>
                <a:cs typeface="Times New Roman" panose="02020603050405020304" pitchFamily="18" charset="0"/>
              </a:rPr>
              <a:t>En un contrato de franquicia, la compañía que aporta el concepto de un producto que venderá el </a:t>
            </a:r>
            <a:r>
              <a:rPr lang="es-MX" sz="1400" dirty="0" err="1">
                <a:latin typeface="Times New Roman" panose="02020603050405020304" pitchFamily="18" charset="0"/>
                <a:cs typeface="Times New Roman" panose="02020603050405020304" pitchFamily="18" charset="0"/>
              </a:rPr>
              <a:t>franquiciatario</a:t>
            </a:r>
            <a:r>
              <a:rPr lang="es-MX" sz="1400" dirty="0">
                <a:latin typeface="Times New Roman" panose="02020603050405020304" pitchFamily="18" charset="0"/>
                <a:cs typeface="Times New Roman" panose="02020603050405020304" pitchFamily="18" charset="0"/>
              </a:rPr>
              <a:t>. </a:t>
            </a:r>
            <a:endParaRPr lang="en-US" sz="1400" dirty="0">
              <a:latin typeface="Times New Roman" panose="02020603050405020304" pitchFamily="18" charset="0"/>
              <a:cs typeface="Times New Roman" panose="02020603050405020304" pitchFamily="18" charset="0"/>
            </a:endParaRPr>
          </a:p>
        </p:txBody>
      </p:sp>
      <p:sp>
        <p:nvSpPr>
          <p:cNvPr id="10" name="9 CuadroTexto"/>
          <p:cNvSpPr txBox="1"/>
          <p:nvPr/>
        </p:nvSpPr>
        <p:spPr>
          <a:xfrm>
            <a:off x="4724400" y="2021591"/>
            <a:ext cx="2057400" cy="1992661"/>
          </a:xfrm>
          <a:prstGeom prst="rect">
            <a:avLst/>
          </a:prstGeom>
          <a:noFill/>
        </p:spPr>
        <p:txBody>
          <a:bodyPr wrap="square" rtlCol="0">
            <a:spAutoFit/>
          </a:bodyPr>
          <a:lstStyle/>
          <a:p>
            <a:pPr algn="just">
              <a:lnSpc>
                <a:spcPct val="150000"/>
              </a:lnSpc>
            </a:pPr>
            <a:r>
              <a:rPr lang="es-MX" sz="1400" dirty="0">
                <a:latin typeface="Times New Roman" panose="02020603050405020304" pitchFamily="18" charset="0"/>
                <a:cs typeface="Times New Roman" panose="02020603050405020304" pitchFamily="18" charset="0"/>
              </a:rPr>
              <a:t>En un contrato de franquicia, la persona u organización que vende los bienes o servicios del </a:t>
            </a:r>
            <a:r>
              <a:rPr lang="es-MX" sz="1400" dirty="0" err="1">
                <a:latin typeface="Times New Roman" panose="02020603050405020304" pitchFamily="18" charset="0"/>
                <a:cs typeface="Times New Roman" panose="02020603050405020304" pitchFamily="18" charset="0"/>
              </a:rPr>
              <a:t>franquiciante</a:t>
            </a:r>
            <a:r>
              <a:rPr lang="es-MX" sz="1400" dirty="0">
                <a:latin typeface="Times New Roman" panose="02020603050405020304" pitchFamily="18" charset="0"/>
                <a:cs typeface="Times New Roman" panose="02020603050405020304" pitchFamily="18" charset="0"/>
              </a:rPr>
              <a:t> en una zona geográfica determinada. </a:t>
            </a:r>
            <a:endParaRPr lang="en-US" sz="1400" dirty="0">
              <a:latin typeface="Times New Roman" panose="02020603050405020304" pitchFamily="18" charset="0"/>
              <a:cs typeface="Times New Roman" panose="02020603050405020304" pitchFamily="18" charset="0"/>
            </a:endParaRPr>
          </a:p>
        </p:txBody>
      </p:sp>
      <p:sp>
        <p:nvSpPr>
          <p:cNvPr id="11" name="10 CuadroTexto"/>
          <p:cNvSpPr txBox="1"/>
          <p:nvPr/>
        </p:nvSpPr>
        <p:spPr>
          <a:xfrm>
            <a:off x="7010400" y="1976098"/>
            <a:ext cx="1905000" cy="4901150"/>
          </a:xfrm>
          <a:prstGeom prst="rect">
            <a:avLst/>
          </a:prstGeom>
          <a:noFill/>
        </p:spPr>
        <p:txBody>
          <a:bodyPr wrap="square" rtlCol="0">
            <a:spAutoFit/>
          </a:bodyPr>
          <a:lstStyle/>
          <a:p>
            <a:pPr algn="just">
              <a:lnSpc>
                <a:spcPct val="150000"/>
              </a:lnSpc>
            </a:pPr>
            <a:r>
              <a:rPr lang="es-MX" sz="1400" dirty="0">
                <a:latin typeface="Times New Roman" panose="02020603050405020304" pitchFamily="18" charset="0"/>
                <a:cs typeface="Times New Roman" panose="02020603050405020304" pitchFamily="18" charset="0"/>
              </a:rPr>
              <a:t>Contrato que establece los términos y condiciones de una franquicia, inclusive los financieros, las reglas para administrarla y los servicios que proporcionará el </a:t>
            </a:r>
            <a:r>
              <a:rPr lang="es-MX" sz="1400" dirty="0" err="1">
                <a:latin typeface="Times New Roman" panose="02020603050405020304" pitchFamily="18" charset="0"/>
                <a:cs typeface="Times New Roman" panose="02020603050405020304" pitchFamily="18" charset="0"/>
              </a:rPr>
              <a:t>franquiciante</a:t>
            </a:r>
            <a:r>
              <a:rPr lang="es-MX" sz="1400" dirty="0">
                <a:latin typeface="Times New Roman" panose="02020603050405020304" pitchFamily="18" charset="0"/>
                <a:cs typeface="Times New Roman" panose="02020603050405020304" pitchFamily="18" charset="0"/>
              </a:rPr>
              <a:t>. En razón del contrato, el </a:t>
            </a:r>
            <a:r>
              <a:rPr lang="es-MX" sz="1400" dirty="0" err="1">
                <a:latin typeface="Times New Roman" panose="02020603050405020304" pitchFamily="18" charset="0"/>
                <a:cs typeface="Times New Roman" panose="02020603050405020304" pitchFamily="18" charset="0"/>
              </a:rPr>
              <a:t>franquiciatario</a:t>
            </a:r>
            <a:r>
              <a:rPr lang="es-MX" sz="1400" dirty="0">
                <a:latin typeface="Times New Roman" panose="02020603050405020304" pitchFamily="18" charset="0"/>
                <a:cs typeface="Times New Roman" panose="02020603050405020304" pitchFamily="18" charset="0"/>
              </a:rPr>
              <a:t> puede usar el nombre, la marca y el logotipo registrados del </a:t>
            </a:r>
            <a:r>
              <a:rPr lang="es-MX" sz="1400" dirty="0" err="1">
                <a:latin typeface="Times New Roman" panose="02020603050405020304" pitchFamily="18" charset="0"/>
                <a:cs typeface="Times New Roman" panose="02020603050405020304" pitchFamily="18" charset="0"/>
              </a:rPr>
              <a:t>franquiciante</a:t>
            </a:r>
            <a:r>
              <a:rPr lang="es-MX" sz="1400" dirty="0">
                <a:latin typeface="Times New Roman" panose="02020603050405020304" pitchFamily="18" charset="0"/>
                <a:cs typeface="Times New Roman" panose="02020603050405020304" pitchFamily="18" charset="0"/>
              </a:rPr>
              <a:t>. </a:t>
            </a:r>
            <a:endParaRPr lang="en-US" sz="1400" dirty="0">
              <a:latin typeface="Times New Roman" panose="02020603050405020304" pitchFamily="18" charset="0"/>
              <a:cs typeface="Times New Roman" panose="02020603050405020304" pitchFamily="18" charset="0"/>
            </a:endParaRPr>
          </a:p>
        </p:txBody>
      </p:sp>
      <p:sp>
        <p:nvSpPr>
          <p:cNvPr id="4" name="3 CuadroTexto"/>
          <p:cNvSpPr txBox="1"/>
          <p:nvPr/>
        </p:nvSpPr>
        <p:spPr>
          <a:xfrm>
            <a:off x="152400" y="6507916"/>
            <a:ext cx="4267200" cy="276999"/>
          </a:xfrm>
          <a:prstGeom prst="rect">
            <a:avLst/>
          </a:prstGeom>
          <a:noFill/>
        </p:spPr>
        <p:txBody>
          <a:bodyPr wrap="square" rtlCol="0">
            <a:spAutoFit/>
          </a:bodyPr>
          <a:lstStyle/>
          <a:p>
            <a:r>
              <a:rPr lang="es-MX" sz="1200" dirty="0" smtClean="0">
                <a:latin typeface="Times New Roman" panose="02020603050405020304" pitchFamily="18" charset="0"/>
                <a:cs typeface="Times New Roman" panose="02020603050405020304" pitchFamily="18" charset="0"/>
              </a:rPr>
              <a:t>Fuente: </a:t>
            </a:r>
            <a:r>
              <a:rPr lang="es-MX" sz="1200" dirty="0" err="1" smtClean="0">
                <a:latin typeface="Times New Roman" panose="02020603050405020304" pitchFamily="18" charset="0"/>
                <a:cs typeface="Times New Roman" panose="02020603050405020304" pitchFamily="18" charset="0"/>
              </a:rPr>
              <a:t>Gitman</a:t>
            </a:r>
            <a:r>
              <a:rPr lang="es-MX" sz="1200" dirty="0" smtClean="0">
                <a:latin typeface="Times New Roman" panose="02020603050405020304" pitchFamily="18" charset="0"/>
                <a:cs typeface="Times New Roman" panose="02020603050405020304" pitchFamily="18" charset="0"/>
              </a:rPr>
              <a:t> y Mc Daniel (2007).</a:t>
            </a:r>
            <a:endParaRPr lang="en-US"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50364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3200" dirty="0" smtClean="0">
                <a:latin typeface="Times New Roman" panose="02020603050405020304" pitchFamily="18" charset="0"/>
                <a:cs typeface="Times New Roman" panose="02020603050405020304" pitchFamily="18" charset="0"/>
              </a:rPr>
              <a:t>Marco Teórico</a:t>
            </a:r>
            <a:endParaRPr lang="en-US" sz="3200" dirty="0">
              <a:latin typeface="Times New Roman" panose="02020603050405020304" pitchFamily="18" charset="0"/>
              <a:cs typeface="Times New Roman" panose="02020603050405020304" pitchFamily="18" charset="0"/>
            </a:endParaRPr>
          </a:p>
        </p:txBody>
      </p:sp>
      <p:sp>
        <p:nvSpPr>
          <p:cNvPr id="3" name="2 Marcador de contenido"/>
          <p:cNvSpPr>
            <a:spLocks noGrp="1"/>
          </p:cNvSpPr>
          <p:nvPr>
            <p:ph idx="1"/>
          </p:nvPr>
        </p:nvSpPr>
        <p:spPr/>
        <p:txBody>
          <a:bodyPr/>
          <a:lstStyle/>
          <a:p>
            <a:pPr marL="0" indent="0" algn="just">
              <a:lnSpc>
                <a:spcPct val="150000"/>
              </a:lnSpc>
              <a:buNone/>
            </a:pPr>
            <a:r>
              <a:rPr lang="es-MX" sz="2600" dirty="0">
                <a:latin typeface="Times New Roman" panose="02020603050405020304" pitchFamily="18" charset="0"/>
                <a:cs typeface="Times New Roman" panose="02020603050405020304" pitchFamily="18" charset="0"/>
              </a:rPr>
              <a:t>Flores y Méndez (2013) Realizan una revisión literaria (treinta autores) sobre internacionalización empresarial y encuentran que las variables más recurrentes explicando la internacionalización empresarial son; </a:t>
            </a:r>
            <a:r>
              <a:rPr lang="es-MX" sz="2600" i="1" dirty="0">
                <a:latin typeface="Times New Roman" panose="02020603050405020304" pitchFamily="18" charset="0"/>
                <a:cs typeface="Times New Roman" panose="02020603050405020304" pitchFamily="18" charset="0"/>
              </a:rPr>
              <a:t>El desempeño de la firma, el entorno económico, el entorno político-legal, la tecnología  y el entorno socio-cultural</a:t>
            </a:r>
            <a:r>
              <a:rPr lang="es-MX" sz="2600" dirty="0">
                <a:latin typeface="Times New Roman" panose="02020603050405020304" pitchFamily="18" charset="0"/>
                <a:cs typeface="Times New Roman" panose="02020603050405020304" pitchFamily="18" charset="0"/>
              </a:rPr>
              <a:t>. Éstos resultados son muy consistentes con los de </a:t>
            </a:r>
            <a:r>
              <a:rPr lang="es-MX" sz="2600" dirty="0" err="1">
                <a:latin typeface="Times New Roman" panose="02020603050405020304" pitchFamily="18" charset="0"/>
                <a:cs typeface="Times New Roman" panose="02020603050405020304" pitchFamily="18" charset="0"/>
              </a:rPr>
              <a:t>Khan</a:t>
            </a:r>
            <a:r>
              <a:rPr lang="es-MX" sz="2600" dirty="0">
                <a:latin typeface="Times New Roman" panose="02020603050405020304" pitchFamily="18" charset="0"/>
                <a:cs typeface="Times New Roman" panose="02020603050405020304" pitchFamily="18" charset="0"/>
              </a:rPr>
              <a:t> (2005).</a:t>
            </a:r>
            <a:endParaRPr lang="en-US" sz="2600" dirty="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7862803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92162"/>
          </a:xfrm>
        </p:spPr>
        <p:txBody>
          <a:bodyPr>
            <a:normAutofit/>
          </a:bodyPr>
          <a:lstStyle/>
          <a:p>
            <a:r>
              <a:rPr lang="es-MX" sz="3600" dirty="0" smtClean="0">
                <a:latin typeface="Times New Roman" panose="02020603050405020304" pitchFamily="18" charset="0"/>
                <a:cs typeface="Times New Roman" panose="02020603050405020304" pitchFamily="18" charset="0"/>
              </a:rPr>
              <a:t>Marco Teórico</a:t>
            </a:r>
            <a:endParaRPr lang="en-US" sz="3600" dirty="0">
              <a:latin typeface="Times New Roman" panose="02020603050405020304" pitchFamily="18" charset="0"/>
              <a:cs typeface="Times New Roman" panose="02020603050405020304" pitchFamily="18" charset="0"/>
            </a:endParaRPr>
          </a:p>
        </p:txBody>
      </p:sp>
      <p:pic>
        <p:nvPicPr>
          <p:cNvPr id="1027"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90600" y="2133600"/>
            <a:ext cx="7072675" cy="40968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4 CuadroTexto"/>
          <p:cNvSpPr txBox="1"/>
          <p:nvPr/>
        </p:nvSpPr>
        <p:spPr>
          <a:xfrm>
            <a:off x="838200" y="6400800"/>
            <a:ext cx="2895600" cy="276999"/>
          </a:xfrm>
          <a:prstGeom prst="rect">
            <a:avLst/>
          </a:prstGeom>
          <a:noFill/>
        </p:spPr>
        <p:txBody>
          <a:bodyPr wrap="square" rtlCol="0">
            <a:spAutoFit/>
          </a:bodyPr>
          <a:lstStyle/>
          <a:p>
            <a:r>
              <a:rPr lang="es-MX" sz="1200" dirty="0" smtClean="0">
                <a:latin typeface="Times New Roman" panose="02020603050405020304" pitchFamily="18" charset="0"/>
                <a:cs typeface="Times New Roman" panose="02020603050405020304" pitchFamily="18" charset="0"/>
              </a:rPr>
              <a:t>Fuente: </a:t>
            </a:r>
            <a:r>
              <a:rPr lang="es-MX" sz="1200" dirty="0" err="1" smtClean="0">
                <a:latin typeface="Times New Roman" panose="02020603050405020304" pitchFamily="18" charset="0"/>
                <a:cs typeface="Times New Roman" panose="02020603050405020304" pitchFamily="18" charset="0"/>
              </a:rPr>
              <a:t>Khan</a:t>
            </a:r>
            <a:r>
              <a:rPr lang="es-MX" sz="1200" dirty="0" smtClean="0">
                <a:latin typeface="Times New Roman" panose="02020603050405020304" pitchFamily="18" charset="0"/>
                <a:cs typeface="Times New Roman" panose="02020603050405020304" pitchFamily="18" charset="0"/>
              </a:rPr>
              <a:t> </a:t>
            </a:r>
            <a:r>
              <a:rPr lang="es-MX" sz="1200" dirty="0">
                <a:latin typeface="Times New Roman" panose="02020603050405020304" pitchFamily="18" charset="0"/>
                <a:cs typeface="Times New Roman" panose="02020603050405020304" pitchFamily="18" charset="0"/>
              </a:rPr>
              <a:t>(2005, p. 202).</a:t>
            </a:r>
            <a:endParaRPr lang="en-US" sz="1200" dirty="0">
              <a:latin typeface="Times New Roman" panose="02020603050405020304" pitchFamily="18" charset="0"/>
              <a:cs typeface="Times New Roman" panose="02020603050405020304" pitchFamily="18" charset="0"/>
            </a:endParaRPr>
          </a:p>
        </p:txBody>
      </p:sp>
      <p:sp>
        <p:nvSpPr>
          <p:cNvPr id="6" name="5 CuadroTexto"/>
          <p:cNvSpPr txBox="1"/>
          <p:nvPr/>
        </p:nvSpPr>
        <p:spPr>
          <a:xfrm>
            <a:off x="990600" y="1066800"/>
            <a:ext cx="7086600" cy="646331"/>
          </a:xfrm>
          <a:prstGeom prst="rect">
            <a:avLst/>
          </a:prstGeom>
          <a:noFill/>
        </p:spPr>
        <p:txBody>
          <a:bodyPr wrap="square" rtlCol="0">
            <a:spAutoFit/>
          </a:bodyPr>
          <a:lstStyle/>
          <a:p>
            <a:r>
              <a:rPr lang="es-MX" dirty="0" smtClean="0"/>
              <a:t>Como sustento teórico de esta investigación se tomó como base el modelo de </a:t>
            </a:r>
            <a:r>
              <a:rPr lang="es-MX" dirty="0" err="1" smtClean="0"/>
              <a:t>Khan</a:t>
            </a:r>
            <a:r>
              <a:rPr lang="es-MX" dirty="0" smtClean="0"/>
              <a:t> (2005) Sobre los impactos globales de la franquicia.</a:t>
            </a:r>
            <a:endParaRPr lang="en-US" dirty="0"/>
          </a:p>
        </p:txBody>
      </p:sp>
    </p:spTree>
    <p:extLst>
      <p:ext uri="{BB962C8B-B14F-4D97-AF65-F5344CB8AC3E}">
        <p14:creationId xmlns:p14="http://schemas.microsoft.com/office/powerpoint/2010/main" val="25441303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25272" y="265906"/>
            <a:ext cx="7924800" cy="639762"/>
          </a:xfrm>
        </p:spPr>
        <p:txBody>
          <a:bodyPr>
            <a:noAutofit/>
          </a:bodyPr>
          <a:lstStyle/>
          <a:p>
            <a:r>
              <a:rPr lang="es-MX" sz="3600" dirty="0" smtClean="0">
                <a:latin typeface="Times New Roman" panose="02020603050405020304" pitchFamily="18" charset="0"/>
                <a:cs typeface="Times New Roman" panose="02020603050405020304" pitchFamily="18" charset="0"/>
              </a:rPr>
              <a:t>Metodología</a:t>
            </a:r>
            <a:endParaRPr lang="en-US" sz="36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304800" y="1143000"/>
            <a:ext cx="8458200" cy="369332"/>
          </a:xfrm>
          <a:prstGeom prst="rect">
            <a:avLst/>
          </a:prstGeom>
          <a:noFill/>
        </p:spPr>
        <p:txBody>
          <a:bodyPr wrap="square" rtlCol="0">
            <a:spAutoFit/>
          </a:bodyPr>
          <a:lstStyle/>
          <a:p>
            <a:pPr indent="-457200" algn="just"/>
            <a:endParaRPr lang="en-US" dirty="0">
              <a:latin typeface="Arial" pitchFamily="34" charset="0"/>
              <a:cs typeface="Arial" pitchFamily="34" charset="0"/>
            </a:endParaRPr>
          </a:p>
        </p:txBody>
      </p:sp>
      <p:graphicFrame>
        <p:nvGraphicFramePr>
          <p:cNvPr id="2" name="1 Tabla"/>
          <p:cNvGraphicFramePr>
            <a:graphicFrameLocks noGrp="1"/>
          </p:cNvGraphicFramePr>
          <p:nvPr>
            <p:extLst>
              <p:ext uri="{D42A27DB-BD31-4B8C-83A1-F6EECF244321}">
                <p14:modId xmlns:p14="http://schemas.microsoft.com/office/powerpoint/2010/main" val="2854139875"/>
              </p:ext>
            </p:extLst>
          </p:nvPr>
        </p:nvGraphicFramePr>
        <p:xfrm>
          <a:off x="228600" y="1171575"/>
          <a:ext cx="8534400" cy="5477510"/>
        </p:xfrm>
        <a:graphic>
          <a:graphicData uri="http://schemas.openxmlformats.org/drawingml/2006/table">
            <a:tbl>
              <a:tblPr firstRow="1" bandRow="1">
                <a:tableStyleId>{10A1B5D5-9B99-4C35-A422-299274C87663}</a:tableStyleId>
              </a:tblPr>
              <a:tblGrid>
                <a:gridCol w="2112476"/>
                <a:gridCol w="6421924"/>
              </a:tblGrid>
              <a:tr h="615950">
                <a:tc gridSpan="2">
                  <a:txBody>
                    <a:bodyPr/>
                    <a:lstStyle/>
                    <a:p>
                      <a:pPr algn="ctr"/>
                      <a:r>
                        <a:rPr lang="es-MX" sz="2000" b="1" dirty="0" smtClean="0">
                          <a:latin typeface="Times New Roman" panose="02020603050405020304" pitchFamily="18" charset="0"/>
                          <a:cs typeface="Times New Roman" panose="02020603050405020304" pitchFamily="18" charset="0"/>
                        </a:rPr>
                        <a:t>Cuadro Resumen</a:t>
                      </a:r>
                      <a:endParaRPr lang="en-US" sz="2000" b="1" dirty="0">
                        <a:latin typeface="Times New Roman" panose="02020603050405020304" pitchFamily="18" charset="0"/>
                        <a:cs typeface="Times New Roman" panose="02020603050405020304" pitchFamily="18" charset="0"/>
                      </a:endParaRPr>
                    </a:p>
                  </a:txBody>
                  <a:tcPr/>
                </a:tc>
                <a:tc hMerge="1">
                  <a:txBody>
                    <a:bodyPr/>
                    <a:lstStyle/>
                    <a:p>
                      <a:endParaRPr lang="en-US" dirty="0"/>
                    </a:p>
                  </a:txBody>
                  <a:tcPr/>
                </a:tc>
              </a:tr>
              <a:tr h="501650">
                <a:tc>
                  <a:txBody>
                    <a:bodyPr/>
                    <a:lstStyle/>
                    <a:p>
                      <a:r>
                        <a:rPr lang="es-MX" sz="1600" b="1" dirty="0" smtClean="0">
                          <a:latin typeface="Times New Roman" panose="02020603050405020304" pitchFamily="18" charset="0"/>
                          <a:cs typeface="Times New Roman" panose="02020603050405020304" pitchFamily="18" charset="0"/>
                        </a:rPr>
                        <a:t>Objeto de estudio:</a:t>
                      </a:r>
                      <a:endParaRPr lang="en-US" sz="1600" b="1"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kern="1200" dirty="0" smtClean="0">
                          <a:solidFill>
                            <a:schemeClr val="dk1"/>
                          </a:solidFill>
                          <a:effectLst/>
                          <a:latin typeface="Times New Roman" panose="02020603050405020304" pitchFamily="18" charset="0"/>
                          <a:ea typeface="+mn-ea"/>
                          <a:cs typeface="Times New Roman" panose="02020603050405020304" pitchFamily="18" charset="0"/>
                        </a:rPr>
                        <a:t>El objeto de estudio son las franquicias mexicanas.</a:t>
                      </a:r>
                      <a:endParaRPr lang="en-US" sz="180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tr>
              <a:tr h="6159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600" b="1" i="0" kern="1200" dirty="0" smtClean="0">
                          <a:solidFill>
                            <a:schemeClr val="dk1"/>
                          </a:solidFill>
                          <a:effectLst/>
                          <a:latin typeface="Times New Roman" panose="02020603050405020304" pitchFamily="18" charset="0"/>
                          <a:ea typeface="+mn-ea"/>
                          <a:cs typeface="Times New Roman" panose="02020603050405020304" pitchFamily="18" charset="0"/>
                        </a:rPr>
                        <a:t>Tipo de estudio</a:t>
                      </a:r>
                      <a:r>
                        <a:rPr lang="en-US" sz="1600" b="0" i="0" kern="1200" dirty="0" smtClean="0">
                          <a:solidFill>
                            <a:schemeClr val="dk1"/>
                          </a:solidFill>
                          <a:effectLst/>
                          <a:latin typeface="Times New Roman" panose="02020603050405020304" pitchFamily="18" charset="0"/>
                          <a:ea typeface="+mn-ea"/>
                          <a:cs typeface="Times New Roman" panose="02020603050405020304" pitchFamily="18" charset="0"/>
                        </a:rPr>
                        <a:t>:</a:t>
                      </a:r>
                      <a:endParaRPr lang="en-US" sz="1600" b="1" i="1"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kern="1200" dirty="0" smtClean="0">
                          <a:solidFill>
                            <a:schemeClr val="dk1"/>
                          </a:solidFill>
                          <a:effectLst/>
                          <a:latin typeface="Times New Roman" panose="02020603050405020304" pitchFamily="18" charset="0"/>
                          <a:ea typeface="+mn-ea"/>
                          <a:cs typeface="Times New Roman" panose="02020603050405020304" pitchFamily="18" charset="0"/>
                        </a:rPr>
                        <a:t>Se trata de un estudio exploratorio, descriptivo y explicativo.</a:t>
                      </a:r>
                      <a:endParaRPr lang="en-US" sz="180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tr>
              <a:tr h="615950">
                <a:tc>
                  <a:txBody>
                    <a:bodyPr/>
                    <a:lstStyle/>
                    <a:p>
                      <a:r>
                        <a:rPr lang="es-MX" sz="1600" b="1" i="0" kern="1200" dirty="0" smtClean="0">
                          <a:solidFill>
                            <a:schemeClr val="dk1"/>
                          </a:solidFill>
                          <a:effectLst/>
                          <a:latin typeface="Times New Roman" panose="02020603050405020304" pitchFamily="18" charset="0"/>
                          <a:ea typeface="+mn-ea"/>
                          <a:cs typeface="Times New Roman" panose="02020603050405020304" pitchFamily="18" charset="0"/>
                        </a:rPr>
                        <a:t>Delimitación espacio-temporal :</a:t>
                      </a:r>
                      <a:endParaRPr lang="en-US" sz="1600" b="1" i="0"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kern="1200" dirty="0" smtClean="0">
                          <a:solidFill>
                            <a:schemeClr val="dk1"/>
                          </a:solidFill>
                          <a:effectLst/>
                          <a:latin typeface="Times New Roman" panose="02020603050405020304" pitchFamily="18" charset="0"/>
                          <a:ea typeface="+mn-ea"/>
                          <a:cs typeface="Times New Roman" panose="02020603050405020304" pitchFamily="18" charset="0"/>
                        </a:rPr>
                        <a:t>La delimitación espacial</a:t>
                      </a:r>
                      <a:r>
                        <a:rPr lang="es-MX" sz="180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lang="es-MX" sz="1800" kern="1200" dirty="0" smtClean="0">
                          <a:solidFill>
                            <a:schemeClr val="dk1"/>
                          </a:solidFill>
                          <a:effectLst/>
                          <a:latin typeface="Times New Roman" panose="02020603050405020304" pitchFamily="18" charset="0"/>
                          <a:ea typeface="+mn-ea"/>
                          <a:cs typeface="Times New Roman" panose="02020603050405020304" pitchFamily="18" charset="0"/>
                        </a:rPr>
                        <a:t>corresponde al país  México y  la temporal se limita al</a:t>
                      </a:r>
                      <a:r>
                        <a:rPr lang="es-MX" sz="180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lang="es-MX" sz="1800" kern="1200" dirty="0" smtClean="0">
                          <a:solidFill>
                            <a:schemeClr val="dk1"/>
                          </a:solidFill>
                          <a:effectLst/>
                          <a:latin typeface="Times New Roman" panose="02020603050405020304" pitchFamily="18" charset="0"/>
                          <a:ea typeface="+mn-ea"/>
                          <a:cs typeface="Times New Roman" panose="02020603050405020304" pitchFamily="18" charset="0"/>
                        </a:rPr>
                        <a:t>2014 </a:t>
                      </a:r>
                      <a:r>
                        <a:rPr lang="es-MX" sz="1800" kern="1200" baseline="0" dirty="0" smtClean="0">
                          <a:solidFill>
                            <a:schemeClr val="dk1"/>
                          </a:solidFill>
                          <a:effectLst/>
                          <a:latin typeface="Times New Roman" panose="02020603050405020304" pitchFamily="18" charset="0"/>
                          <a:ea typeface="+mn-ea"/>
                          <a:cs typeface="Times New Roman" panose="02020603050405020304" pitchFamily="18" charset="0"/>
                        </a:rPr>
                        <a:t>ya </a:t>
                      </a:r>
                      <a:r>
                        <a:rPr lang="es-MX" sz="1800" kern="1200" dirty="0" smtClean="0">
                          <a:solidFill>
                            <a:schemeClr val="dk1"/>
                          </a:solidFill>
                          <a:effectLst/>
                          <a:latin typeface="Times New Roman" panose="02020603050405020304" pitchFamily="18" charset="0"/>
                          <a:ea typeface="+mn-ea"/>
                          <a:cs typeface="Times New Roman" panose="02020603050405020304" pitchFamily="18" charset="0"/>
                        </a:rPr>
                        <a:t>que se trabajó con datos de corte transversal.</a:t>
                      </a:r>
                      <a:endParaRPr lang="en-US" sz="180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tr>
              <a:tr h="6159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600" b="1" i="0" kern="1200" dirty="0" smtClean="0">
                          <a:solidFill>
                            <a:schemeClr val="dk1"/>
                          </a:solidFill>
                          <a:effectLst/>
                          <a:latin typeface="Times New Roman" panose="02020603050405020304" pitchFamily="18" charset="0"/>
                          <a:ea typeface="+mn-ea"/>
                          <a:cs typeface="Times New Roman" panose="02020603050405020304" pitchFamily="18" charset="0"/>
                        </a:rPr>
                        <a:t>Fuentes de información:</a:t>
                      </a:r>
                      <a:endParaRPr lang="en-US" sz="1600" dirty="0">
                        <a:latin typeface="Times New Roman" panose="02020603050405020304" pitchFamily="18" charset="0"/>
                        <a:cs typeface="Times New Roman" panose="02020603050405020304" pitchFamily="18" charset="0"/>
                      </a:endParaRPr>
                    </a:p>
                  </a:txBody>
                  <a:tcPr/>
                </a:tc>
                <a:tc>
                  <a:txBody>
                    <a:bodyPr/>
                    <a:lstStyle/>
                    <a:p>
                      <a:r>
                        <a:rPr lang="es-MX" sz="1800" dirty="0" smtClean="0">
                          <a:latin typeface="Times New Roman" panose="02020603050405020304" pitchFamily="18" charset="0"/>
                          <a:cs typeface="Times New Roman" panose="02020603050405020304" pitchFamily="18" charset="0"/>
                        </a:rPr>
                        <a:t>Primarias (Encuestas) y Secundarias (bases de datos, revistas</a:t>
                      </a:r>
                      <a:r>
                        <a:rPr lang="es-MX" sz="1800" baseline="0" dirty="0" smtClean="0">
                          <a:latin typeface="Times New Roman" panose="02020603050405020304" pitchFamily="18" charset="0"/>
                          <a:cs typeface="Times New Roman" panose="02020603050405020304" pitchFamily="18" charset="0"/>
                        </a:rPr>
                        <a:t> </a:t>
                      </a:r>
                      <a:r>
                        <a:rPr lang="es-MX" sz="1800" baseline="0" dirty="0" err="1" smtClean="0">
                          <a:latin typeface="Times New Roman" panose="02020603050405020304" pitchFamily="18" charset="0"/>
                          <a:cs typeface="Times New Roman" panose="02020603050405020304" pitchFamily="18" charset="0"/>
                        </a:rPr>
                        <a:t>etc</a:t>
                      </a:r>
                      <a:r>
                        <a:rPr lang="es-MX" sz="1800" dirty="0" smtClean="0">
                          <a:latin typeface="Times New Roman" panose="02020603050405020304" pitchFamily="18" charset="0"/>
                          <a:cs typeface="Times New Roman" panose="02020603050405020304" pitchFamily="18" charset="0"/>
                        </a:rPr>
                        <a:t>).</a:t>
                      </a:r>
                      <a:endParaRPr lang="en-US" sz="1800" dirty="0">
                        <a:latin typeface="Times New Roman" panose="02020603050405020304" pitchFamily="18" charset="0"/>
                        <a:cs typeface="Times New Roman" panose="02020603050405020304" pitchFamily="18" charset="0"/>
                      </a:endParaRPr>
                    </a:p>
                  </a:txBody>
                  <a:tcPr/>
                </a:tc>
              </a:tr>
              <a:tr h="615950">
                <a:tc>
                  <a:txBody>
                    <a:bodyPr/>
                    <a:lstStyle/>
                    <a:p>
                      <a:r>
                        <a:rPr lang="es-MX" sz="1600" b="1" dirty="0" smtClean="0">
                          <a:latin typeface="Times New Roman" panose="02020603050405020304" pitchFamily="18" charset="0"/>
                          <a:cs typeface="Times New Roman" panose="02020603050405020304" pitchFamily="18" charset="0"/>
                        </a:rPr>
                        <a:t>Instrumento: </a:t>
                      </a:r>
                      <a:endParaRPr lang="en-US" sz="1600" b="1"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b="0" kern="1200" dirty="0" smtClean="0">
                          <a:solidFill>
                            <a:schemeClr val="dk1"/>
                          </a:solidFill>
                          <a:effectLst/>
                          <a:latin typeface="Times New Roman" panose="02020603050405020304" pitchFamily="18" charset="0"/>
                          <a:ea typeface="+mn-ea"/>
                          <a:cs typeface="Times New Roman" panose="02020603050405020304" pitchFamily="18" charset="0"/>
                        </a:rPr>
                        <a:t>Cuestionario cerrado, reactivos binarios.</a:t>
                      </a:r>
                      <a:endParaRPr lang="en-US" sz="1800" b="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tr>
              <a:tr h="615950">
                <a:tc>
                  <a:txBody>
                    <a:bodyPr/>
                    <a:lstStyle/>
                    <a:p>
                      <a:r>
                        <a:rPr lang="es-MX" sz="1600" b="1" dirty="0" smtClean="0">
                          <a:latin typeface="Times New Roman" panose="02020603050405020304" pitchFamily="18" charset="0"/>
                          <a:cs typeface="Times New Roman" panose="02020603050405020304" pitchFamily="18" charset="0"/>
                        </a:rPr>
                        <a:t>Muestreo:</a:t>
                      </a:r>
                      <a:endParaRPr lang="en-US" sz="1600" b="1"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b="0" kern="1200" dirty="0" smtClean="0">
                          <a:solidFill>
                            <a:schemeClr val="dk1"/>
                          </a:solidFill>
                          <a:effectLst/>
                          <a:latin typeface="Times New Roman" panose="02020603050405020304" pitchFamily="18" charset="0"/>
                          <a:ea typeface="+mn-ea"/>
                          <a:cs typeface="Times New Roman" panose="02020603050405020304" pitchFamily="18" charset="0"/>
                        </a:rPr>
                        <a:t>Sistemático. Método del K-</a:t>
                      </a:r>
                      <a:r>
                        <a:rPr lang="es-MX" sz="1800" b="0" kern="1200" dirty="0" err="1" smtClean="0">
                          <a:solidFill>
                            <a:schemeClr val="dk1"/>
                          </a:solidFill>
                          <a:effectLst/>
                          <a:latin typeface="Times New Roman" panose="02020603050405020304" pitchFamily="18" charset="0"/>
                          <a:ea typeface="+mn-ea"/>
                          <a:cs typeface="Times New Roman" panose="02020603050405020304" pitchFamily="18" charset="0"/>
                        </a:rPr>
                        <a:t>ésimo</a:t>
                      </a:r>
                      <a:r>
                        <a:rPr lang="es-MX" sz="1800" b="0" kern="1200" dirty="0" smtClean="0">
                          <a:solidFill>
                            <a:schemeClr val="dk1"/>
                          </a:solidFill>
                          <a:effectLst/>
                          <a:latin typeface="Times New Roman" panose="02020603050405020304" pitchFamily="18" charset="0"/>
                          <a:ea typeface="+mn-ea"/>
                          <a:cs typeface="Times New Roman" panose="02020603050405020304" pitchFamily="18" charset="0"/>
                        </a:rPr>
                        <a:t>.</a:t>
                      </a:r>
                      <a:endParaRPr lang="en-US" sz="1800" b="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tr>
              <a:tr h="615950">
                <a:tc>
                  <a:txBody>
                    <a:bodyPr/>
                    <a:lstStyle/>
                    <a:p>
                      <a:r>
                        <a:rPr lang="es-MX" sz="1600" b="1" dirty="0" smtClean="0">
                          <a:latin typeface="Times New Roman" panose="02020603050405020304" pitchFamily="18" charset="0"/>
                          <a:cs typeface="Times New Roman" panose="02020603050405020304" pitchFamily="18" charset="0"/>
                        </a:rPr>
                        <a:t>Muestra:</a:t>
                      </a:r>
                      <a:endParaRPr lang="en-US" sz="1600" b="1"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b="0" kern="1200" dirty="0" smtClean="0">
                          <a:solidFill>
                            <a:schemeClr val="dk1"/>
                          </a:solidFill>
                          <a:effectLst/>
                          <a:latin typeface="Times New Roman" panose="02020603050405020304" pitchFamily="18" charset="0"/>
                          <a:ea typeface="+mn-ea"/>
                          <a:cs typeface="Times New Roman" panose="02020603050405020304" pitchFamily="18" charset="0"/>
                        </a:rPr>
                        <a:t>20 Observaciones.</a:t>
                      </a:r>
                      <a:endParaRPr lang="en-US" sz="1800" b="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tr>
              <a:tr h="6159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600" b="1" i="0" kern="1200" dirty="0" smtClean="0">
                          <a:solidFill>
                            <a:schemeClr val="dk1"/>
                          </a:solidFill>
                          <a:effectLst/>
                          <a:latin typeface="Times New Roman" panose="02020603050405020304" pitchFamily="18" charset="0"/>
                          <a:ea typeface="+mn-ea"/>
                          <a:cs typeface="Times New Roman" panose="02020603050405020304" pitchFamily="18" charset="0"/>
                        </a:rPr>
                        <a:t>Prueba de Hipótesis:</a:t>
                      </a:r>
                      <a:endParaRPr lang="en-US" sz="1600" b="1" i="1" kern="1200" dirty="0" smtClean="0">
                        <a:solidFill>
                          <a:schemeClr val="dk1"/>
                        </a:solidFill>
                        <a:effectLst/>
                        <a:latin typeface="Times New Roman" panose="02020603050405020304" pitchFamily="18" charset="0"/>
                        <a:ea typeface="+mn-ea"/>
                        <a:cs typeface="Times New Roman" panose="02020603050405020304" pitchFamily="18" charset="0"/>
                      </a:endParaRPr>
                    </a:p>
                    <a:p>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b="0" kern="1200" dirty="0" smtClean="0">
                          <a:solidFill>
                            <a:schemeClr val="dk1"/>
                          </a:solidFill>
                          <a:effectLst/>
                          <a:latin typeface="Times New Roman" panose="02020603050405020304" pitchFamily="18" charset="0"/>
                          <a:ea typeface="+mn-ea"/>
                          <a:cs typeface="Times New Roman" panose="02020603050405020304" pitchFamily="18" charset="0"/>
                        </a:rPr>
                        <a:t>Prueba </a:t>
                      </a:r>
                      <a:r>
                        <a:rPr lang="en-US" sz="1800" b="0" kern="1200" dirty="0" smtClean="0">
                          <a:solidFill>
                            <a:schemeClr val="dk1"/>
                          </a:solidFill>
                          <a:effectLst/>
                          <a:latin typeface="Times New Roman" panose="02020603050405020304" pitchFamily="18" charset="0"/>
                          <a:ea typeface="+mn-ea"/>
                          <a:cs typeface="Times New Roman" panose="02020603050405020304" pitchFamily="18" charset="0"/>
                        </a:rPr>
                        <a:t>χ</a:t>
                      </a:r>
                      <a:r>
                        <a:rPr lang="es-MX" sz="1800" b="0" kern="1200" dirty="0" smtClean="0">
                          <a:solidFill>
                            <a:schemeClr val="dk1"/>
                          </a:solidFill>
                          <a:effectLst/>
                          <a:latin typeface="Times New Roman" panose="02020603050405020304" pitchFamily="18" charset="0"/>
                          <a:ea typeface="+mn-ea"/>
                          <a:cs typeface="Times New Roman" panose="02020603050405020304" pitchFamily="18" charset="0"/>
                        </a:rPr>
                        <a:t>² Ji Cuadrada</a:t>
                      </a:r>
                      <a:r>
                        <a:rPr lang="en-US" sz="1800" b="0" kern="1200" dirty="0" smtClean="0">
                          <a:solidFill>
                            <a:schemeClr val="dk1"/>
                          </a:solidFill>
                          <a:effectLst/>
                          <a:latin typeface="Times New Roman" panose="02020603050405020304" pitchFamily="18" charset="0"/>
                          <a:ea typeface="+mn-ea"/>
                          <a:cs typeface="Times New Roman" panose="02020603050405020304" pitchFamily="18" charset="0"/>
                        </a:rPr>
                        <a:t>,</a:t>
                      </a:r>
                      <a:r>
                        <a:rPr lang="en-US" sz="1800" b="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lang="es-MX" sz="1800" b="0" kern="1200" dirty="0" smtClean="0">
                          <a:solidFill>
                            <a:schemeClr val="dk1"/>
                          </a:solidFill>
                          <a:effectLst/>
                          <a:latin typeface="Times New Roman" panose="02020603050405020304" pitchFamily="18" charset="0"/>
                          <a:ea typeface="+mn-ea"/>
                          <a:cs typeface="Times New Roman" panose="02020603050405020304" pitchFamily="18" charset="0"/>
                        </a:rPr>
                        <a:t>Coeficiente de Contingencia,</a:t>
                      </a:r>
                      <a:r>
                        <a:rPr lang="es-MX" sz="1800" b="0" kern="1200" baseline="0" dirty="0" smtClean="0">
                          <a:solidFill>
                            <a:schemeClr val="dk1"/>
                          </a:solidFill>
                          <a:effectLst/>
                          <a:latin typeface="Times New Roman" panose="02020603050405020304" pitchFamily="18" charset="0"/>
                          <a:ea typeface="+mn-ea"/>
                          <a:cs typeface="Times New Roman" panose="02020603050405020304" pitchFamily="18" charset="0"/>
                        </a:rPr>
                        <a:t> y </a:t>
                      </a:r>
                      <a:r>
                        <a:rPr lang="es-MX" sz="1800" b="0" kern="1200" dirty="0" smtClean="0">
                          <a:solidFill>
                            <a:schemeClr val="dk1"/>
                          </a:solidFill>
                          <a:effectLst/>
                          <a:latin typeface="Times New Roman" panose="02020603050405020304" pitchFamily="18" charset="0"/>
                          <a:ea typeface="+mn-ea"/>
                          <a:cs typeface="Times New Roman" panose="02020603050405020304" pitchFamily="18" charset="0"/>
                        </a:rPr>
                        <a:t>Coeficiente Kappa.</a:t>
                      </a:r>
                      <a:endParaRPr lang="en-US" sz="1800" b="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84499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3200" dirty="0" smtClean="0">
                <a:latin typeface="Times New Roman" panose="02020603050405020304" pitchFamily="18" charset="0"/>
                <a:cs typeface="Times New Roman" panose="02020603050405020304" pitchFamily="18" charset="0"/>
              </a:rPr>
              <a:t>Hipótesis</a:t>
            </a:r>
            <a:endParaRPr lang="en-US" sz="3200" dirty="0">
              <a:latin typeface="Times New Roman" panose="02020603050405020304" pitchFamily="18" charset="0"/>
              <a:cs typeface="Times New Roman" panose="02020603050405020304" pitchFamily="18" charset="0"/>
            </a:endParaRPr>
          </a:p>
        </p:txBody>
      </p:sp>
      <p:sp>
        <p:nvSpPr>
          <p:cNvPr id="3" name="2 Marcador de contenido"/>
          <p:cNvSpPr>
            <a:spLocks noGrp="1"/>
          </p:cNvSpPr>
          <p:nvPr>
            <p:ph idx="1"/>
          </p:nvPr>
        </p:nvSpPr>
        <p:spPr/>
        <p:txBody>
          <a:bodyPr/>
          <a:lstStyle/>
          <a:p>
            <a:pPr marL="0" indent="0" algn="just">
              <a:lnSpc>
                <a:spcPct val="150000"/>
              </a:lnSpc>
              <a:buNone/>
            </a:pPr>
            <a:r>
              <a:rPr lang="es-MX" sz="2600" dirty="0">
                <a:latin typeface="Times New Roman" panose="02020603050405020304" pitchFamily="18" charset="0"/>
                <a:cs typeface="Times New Roman" panose="02020603050405020304" pitchFamily="18" charset="0"/>
              </a:rPr>
              <a:t>La internacionalización de las franquicias mexicanas está determinada por el desempeño de la firma, el entorno político/legal, el entorno económico, el entorno socio cultural y la tecnología. </a:t>
            </a:r>
            <a:endParaRPr lang="en-US" sz="2600" dirty="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6029832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1263</TotalTime>
  <Words>3072</Words>
  <Application>Microsoft Office PowerPoint</Application>
  <PresentationFormat>Presentación en pantalla (4:3)</PresentationFormat>
  <Paragraphs>588</Paragraphs>
  <Slides>49</Slides>
  <Notes>35</Notes>
  <HiddenSlides>0</HiddenSlides>
  <MMClips>0</MMClips>
  <ScaleCrop>false</ScaleCrop>
  <HeadingPairs>
    <vt:vector size="4" baseType="variant">
      <vt:variant>
        <vt:lpstr>Tema</vt:lpstr>
      </vt:variant>
      <vt:variant>
        <vt:i4>1</vt:i4>
      </vt:variant>
      <vt:variant>
        <vt:lpstr>Títulos de diapositiva</vt:lpstr>
      </vt:variant>
      <vt:variant>
        <vt:i4>49</vt:i4>
      </vt:variant>
    </vt:vector>
  </HeadingPairs>
  <TitlesOfParts>
    <vt:vector size="50" baseType="lpstr">
      <vt:lpstr>Office Theme</vt:lpstr>
      <vt:lpstr>Presentación de PowerPoint</vt:lpstr>
      <vt:lpstr>Contenido</vt:lpstr>
      <vt:lpstr>Fundamentos de la Investigación</vt:lpstr>
      <vt:lpstr>Método Científico</vt:lpstr>
      <vt:lpstr>Marco Contextual</vt:lpstr>
      <vt:lpstr>Marco Teórico</vt:lpstr>
      <vt:lpstr>Marco Teórico</vt:lpstr>
      <vt:lpstr>Metodología</vt:lpstr>
      <vt:lpstr>Hipótesis</vt:lpstr>
      <vt:lpstr>Presentación de PowerPoint</vt:lpstr>
      <vt:lpstr>Metodología</vt:lpstr>
      <vt:lpstr>Determinación de la muestra </vt:lpstr>
      <vt:lpstr>Muestreo sistemático o de intervalos regulares </vt:lpstr>
      <vt:lpstr>Prueba de Hipótesis Prueba χ² Ji Cuadrada</vt:lpstr>
      <vt:lpstr>Coeficiente de Contingencia </vt:lpstr>
      <vt:lpstr>Coeficiente Kappa</vt:lpstr>
      <vt:lpstr>Presentación de PowerPoint</vt:lpstr>
      <vt:lpstr>Presentación de PowerPoint</vt:lpstr>
      <vt:lpstr>Presentación de PowerPoint</vt:lpstr>
      <vt:lpstr>Acercamiento y medio de contacto con las franquicias.</vt:lpstr>
      <vt:lpstr>Tipos y distribución de las respuestas obtenidas en  el trabajo de campo.   </vt:lpstr>
      <vt:lpstr>Resultado general del contacto vía telefónica a las franquicias. </vt:lpstr>
      <vt:lpstr>Resultados particulares del contacto vía telefónica a las franquicias. </vt:lpstr>
      <vt:lpstr>Motivos que dieron las franquicias que se negaron a recibir el cuestionario. </vt:lpstr>
      <vt:lpstr>Relación de franquicias que conforman la muestra.</vt:lpstr>
      <vt:lpstr>Ubicación Geográfica de las Franquicias de la Muestra.</vt:lpstr>
      <vt:lpstr>Resultados</vt:lpstr>
      <vt:lpstr>Resultados</vt:lpstr>
      <vt:lpstr>Resultados</vt:lpstr>
      <vt:lpstr>Resultados</vt:lpstr>
      <vt:lpstr>Resultados Estadísticos Descriptivos</vt:lpstr>
      <vt:lpstr>Hipótesis Estadísticas </vt:lpstr>
      <vt:lpstr>Resultados Prueba de Hipótesis</vt:lpstr>
      <vt:lpstr>Reactivos estadísticamente significativos</vt:lpstr>
      <vt:lpstr>Conclusiones</vt:lpstr>
      <vt:lpstr>Conclusiones</vt:lpstr>
      <vt:lpstr>Conclusiones</vt:lpstr>
      <vt:lpstr>Conclusiones y Recomendaciones</vt:lpstr>
      <vt:lpstr>Conclusiones</vt:lpstr>
      <vt:lpstr>Conclusiones</vt:lpstr>
      <vt:lpstr>Recomendaciones</vt:lpstr>
      <vt:lpstr>Recomendaciones</vt:lpstr>
      <vt:lpstr>Recomendaciones</vt:lpstr>
      <vt:lpstr>Conclusiones Generales</vt:lpstr>
      <vt:lpstr>Bibliografía</vt:lpstr>
      <vt:lpstr>Bibliografía</vt:lpstr>
      <vt:lpstr>Bibliografía</vt:lpstr>
      <vt:lpstr>Bibliografía</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Carlos</dc:creator>
  <cp:lastModifiedBy>Carlos</cp:lastModifiedBy>
  <cp:revision>202</cp:revision>
  <dcterms:created xsi:type="dcterms:W3CDTF">2014-01-15T22:51:31Z</dcterms:created>
  <dcterms:modified xsi:type="dcterms:W3CDTF">2015-05-25T15:45:17Z</dcterms:modified>
</cp:coreProperties>
</file>